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Poppins Bold" charset="1" panose="00000800000000000000"/>
      <p:regular r:id="rId21"/>
    </p:embeddedFont>
    <p:embeddedFont>
      <p:font typeface="Lato" charset="1" panose="020F0502020204030203"/>
      <p:regular r:id="rId22"/>
    </p:embeddedFont>
    <p:embeddedFont>
      <p:font typeface="Poppins" charset="1" panose="00000500000000000000"/>
      <p:regular r:id="rId23"/>
    </p:embeddedFont>
    <p:embeddedFont>
      <p:font typeface="Lato Bold" charset="1" panose="020F05020202040302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10.pn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5.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2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651837" y="289333"/>
            <a:ext cx="12112509" cy="8707633"/>
          </a:xfrm>
          <a:custGeom>
            <a:avLst/>
            <a:gdLst/>
            <a:ahLst/>
            <a:cxnLst/>
            <a:rect r="r" b="b" t="t" l="l"/>
            <a:pathLst>
              <a:path h="8707633" w="12112509">
                <a:moveTo>
                  <a:pt x="0" y="0"/>
                </a:moveTo>
                <a:lnTo>
                  <a:pt x="12112509" y="0"/>
                </a:lnTo>
                <a:lnTo>
                  <a:pt x="12112509" y="8707633"/>
                </a:lnTo>
                <a:lnTo>
                  <a:pt x="0" y="8707633"/>
                </a:lnTo>
                <a:lnTo>
                  <a:pt x="0" y="0"/>
                </a:lnTo>
                <a:close/>
              </a:path>
            </a:pathLst>
          </a:custGeom>
          <a:blipFill>
            <a:blip r:embed="rId2"/>
            <a:stretch>
              <a:fillRect l="0" t="-501" r="0" b="0"/>
            </a:stretch>
          </a:blipFill>
        </p:spPr>
      </p:sp>
      <p:sp>
        <p:nvSpPr>
          <p:cNvPr name="Freeform 6" id="6"/>
          <p:cNvSpPr/>
          <p:nvPr/>
        </p:nvSpPr>
        <p:spPr>
          <a:xfrm flipH="false" flipV="false" rot="0">
            <a:off x="1285044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173813"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928665" y="2413563"/>
            <a:ext cx="11411477" cy="42228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STARTUP PITCH DECK</a:t>
            </a:r>
          </a:p>
        </p:txBody>
      </p:sp>
      <p:sp>
        <p:nvSpPr>
          <p:cNvPr name="Freeform 10" id="10"/>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896669" y="882426"/>
            <a:ext cx="3755168"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Ingoude Company</a:t>
            </a:r>
          </a:p>
        </p:txBody>
      </p:sp>
      <p:sp>
        <p:nvSpPr>
          <p:cNvPr name="TextBox 12" id="12"/>
          <p:cNvSpPr txBox="true"/>
          <p:nvPr/>
        </p:nvSpPr>
        <p:spPr>
          <a:xfrm rot="0">
            <a:off x="928665" y="6833868"/>
            <a:ext cx="7762921"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Neil Tran </a:t>
            </a:r>
          </a:p>
        </p:txBody>
      </p:sp>
      <p:sp>
        <p:nvSpPr>
          <p:cNvPr name="TextBox 13" id="13"/>
          <p:cNvSpPr txBox="true"/>
          <p:nvPr/>
        </p:nvSpPr>
        <p:spPr>
          <a:xfrm rot="0">
            <a:off x="1529481" y="9244648"/>
            <a:ext cx="3863157"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www.reallygreatsite.com </a:t>
            </a:r>
          </a:p>
        </p:txBody>
      </p:sp>
      <p:sp>
        <p:nvSpPr>
          <p:cNvPr name="TextBox 14" id="14"/>
          <p:cNvSpPr txBox="true"/>
          <p:nvPr/>
        </p:nvSpPr>
        <p:spPr>
          <a:xfrm rot="0">
            <a:off x="7773888" y="9244648"/>
            <a:ext cx="3701778"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hello@reallygreatsite.com</a:t>
            </a:r>
          </a:p>
        </p:txBody>
      </p:sp>
      <p:sp>
        <p:nvSpPr>
          <p:cNvPr name="TextBox 15" id="15"/>
          <p:cNvSpPr txBox="true"/>
          <p:nvPr/>
        </p:nvSpPr>
        <p:spPr>
          <a:xfrm rot="0">
            <a:off x="13451260" y="9244648"/>
            <a:ext cx="4313086"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123 Anywhere Street., Any City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10031803" y="4054770"/>
            <a:ext cx="6497605" cy="1553845"/>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This matrix provides a snapshot of various success metrics for our company, including revenue growth, customer satisfaction, market share, employee retention, innovation, and brand reputation.</a:t>
            </a:r>
          </a:p>
        </p:txBody>
      </p:sp>
      <p:sp>
        <p:nvSpPr>
          <p:cNvPr name="TextBox 5" id="5"/>
          <p:cNvSpPr txBox="true"/>
          <p:nvPr/>
        </p:nvSpPr>
        <p:spPr>
          <a:xfrm rot="0">
            <a:off x="10031803" y="2832691"/>
            <a:ext cx="6497605"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TRACTION</a:t>
            </a:r>
          </a:p>
        </p:txBody>
      </p:sp>
      <p:pic>
        <p:nvPicPr>
          <p:cNvPr name="Picture 6" id="6"/>
          <p:cNvPicPr>
            <a:picLocks noChangeAspect="true"/>
          </p:cNvPicPr>
          <p:nvPr/>
        </p:nvPicPr>
        <p:blipFill>
          <a:blip r:embed="rId3"/>
          <a:stretch>
            <a:fillRect/>
          </a:stretch>
        </p:blipFill>
        <p:spPr>
          <a:xfrm rot="0">
            <a:off x="740217" y="2068918"/>
            <a:ext cx="8304816" cy="7881450"/>
          </a:xfrm>
          <a:prstGeom prst="rect">
            <a:avLst/>
          </a:prstGeom>
        </p:spPr>
      </p:pic>
      <p:grpSp>
        <p:nvGrpSpPr>
          <p:cNvPr name="Group 7" id="7"/>
          <p:cNvGrpSpPr/>
          <p:nvPr/>
        </p:nvGrpSpPr>
        <p:grpSpPr>
          <a:xfrm rot="0">
            <a:off x="10031803" y="6352192"/>
            <a:ext cx="6823913" cy="839660"/>
            <a:chOff x="0" y="0"/>
            <a:chExt cx="1797245" cy="221145"/>
          </a:xfrm>
        </p:grpSpPr>
        <p:sp>
          <p:nvSpPr>
            <p:cNvPr name="Freeform 8" id="8"/>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E5E1DA"/>
              </a:solidFill>
              <a:prstDash val="solid"/>
              <a:round/>
            </a:ln>
          </p:spPr>
        </p:sp>
        <p:sp>
          <p:nvSpPr>
            <p:cNvPr name="TextBox 9" id="9"/>
            <p:cNvSpPr txBox="true"/>
            <p:nvPr/>
          </p:nvSpPr>
          <p:spPr>
            <a:xfrm>
              <a:off x="0" y="-38100"/>
              <a:ext cx="1797245" cy="259245"/>
            </a:xfrm>
            <a:prstGeom prst="rect">
              <a:avLst/>
            </a:prstGeom>
          </p:spPr>
          <p:txBody>
            <a:bodyPr anchor="ctr" rtlCol="false" tIns="50800" lIns="50800" bIns="50800" rIns="50800"/>
            <a:lstStyle/>
            <a:p>
              <a:pPr algn="ctr">
                <a:lnSpc>
                  <a:spcPts val="2799"/>
                </a:lnSpc>
              </a:pPr>
              <a:r>
                <a:rPr lang="en-US" sz="1999">
                  <a:solidFill>
                    <a:srgbClr val="E5E1DA"/>
                  </a:solidFill>
                  <a:latin typeface="Lato"/>
                  <a:ea typeface="Lato"/>
                  <a:cs typeface="Lato"/>
                  <a:sym typeface="Lato"/>
                </a:rPr>
                <a:t>20% annual revenue growth</a:t>
              </a:r>
            </a:p>
          </p:txBody>
        </p:sp>
      </p:grpSp>
      <p:grpSp>
        <p:nvGrpSpPr>
          <p:cNvPr name="Group 10" id="10"/>
          <p:cNvGrpSpPr/>
          <p:nvPr/>
        </p:nvGrpSpPr>
        <p:grpSpPr>
          <a:xfrm rot="0">
            <a:off x="10031803" y="7385416"/>
            <a:ext cx="6823913" cy="839660"/>
            <a:chOff x="0" y="0"/>
            <a:chExt cx="1797245" cy="221145"/>
          </a:xfrm>
        </p:grpSpPr>
        <p:sp>
          <p:nvSpPr>
            <p:cNvPr name="Freeform 11" id="11"/>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FFD944"/>
            </a:solidFill>
            <a:ln w="38100" cap="rnd">
              <a:solidFill>
                <a:srgbClr val="FFD944"/>
              </a:solidFill>
              <a:prstDash val="solid"/>
              <a:round/>
            </a:ln>
          </p:spPr>
        </p:sp>
        <p:sp>
          <p:nvSpPr>
            <p:cNvPr name="TextBox 12" id="12"/>
            <p:cNvSpPr txBox="true"/>
            <p:nvPr/>
          </p:nvSpPr>
          <p:spPr>
            <a:xfrm>
              <a:off x="0" y="-38100"/>
              <a:ext cx="1797245" cy="259245"/>
            </a:xfrm>
            <a:prstGeom prst="rect">
              <a:avLst/>
            </a:prstGeom>
          </p:spPr>
          <p:txBody>
            <a:bodyPr anchor="ctr" rtlCol="false" tIns="50800" lIns="50800" bIns="50800" rIns="50800"/>
            <a:lstStyle/>
            <a:p>
              <a:pPr algn="ctr">
                <a:lnSpc>
                  <a:spcPts val="2799"/>
                </a:lnSpc>
              </a:pPr>
              <a:r>
                <a:rPr lang="en-US" sz="1999">
                  <a:solidFill>
                    <a:srgbClr val="000000"/>
                  </a:solidFill>
                  <a:latin typeface="Lato"/>
                  <a:ea typeface="Lato"/>
                  <a:cs typeface="Lato"/>
                  <a:sym typeface="Lato"/>
                </a:rPr>
                <a:t>90% maintain customer satisfaction ratings</a:t>
              </a:r>
            </a:p>
          </p:txBody>
        </p:sp>
      </p:grpSp>
      <p:grpSp>
        <p:nvGrpSpPr>
          <p:cNvPr name="Group 13" id="13"/>
          <p:cNvGrpSpPr/>
          <p:nvPr/>
        </p:nvGrpSpPr>
        <p:grpSpPr>
          <a:xfrm rot="0">
            <a:off x="10031803" y="8418640"/>
            <a:ext cx="6823913" cy="839660"/>
            <a:chOff x="0" y="0"/>
            <a:chExt cx="1797245" cy="221145"/>
          </a:xfrm>
        </p:grpSpPr>
        <p:sp>
          <p:nvSpPr>
            <p:cNvPr name="Freeform 14" id="1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E5E1DA"/>
              </a:solidFill>
              <a:prstDash val="solid"/>
              <a:round/>
            </a:ln>
          </p:spPr>
        </p:sp>
        <p:sp>
          <p:nvSpPr>
            <p:cNvPr name="TextBox 15" id="15"/>
            <p:cNvSpPr txBox="true"/>
            <p:nvPr/>
          </p:nvSpPr>
          <p:spPr>
            <a:xfrm>
              <a:off x="0" y="-38100"/>
              <a:ext cx="1797245" cy="259245"/>
            </a:xfrm>
            <a:prstGeom prst="rect">
              <a:avLst/>
            </a:prstGeom>
          </p:spPr>
          <p:txBody>
            <a:bodyPr anchor="ctr" rtlCol="false" tIns="50800" lIns="50800" bIns="50800" rIns="50800"/>
            <a:lstStyle/>
            <a:p>
              <a:pPr algn="ctr">
                <a:lnSpc>
                  <a:spcPts val="2799"/>
                </a:lnSpc>
              </a:pPr>
              <a:r>
                <a:rPr lang="en-US" sz="1999">
                  <a:solidFill>
                    <a:srgbClr val="E5E1DA"/>
                  </a:solidFill>
                  <a:latin typeface="Lato"/>
                  <a:ea typeface="Lato"/>
                  <a:cs typeface="Lato"/>
                  <a:sym typeface="Lato"/>
                </a:rPr>
                <a:t>15% market share in key segments</a:t>
              </a:r>
            </a:p>
          </p:txBody>
        </p:sp>
      </p:grpSp>
      <p:sp>
        <p:nvSpPr>
          <p:cNvPr name="Freeform 16" id="16"/>
          <p:cNvSpPr/>
          <p:nvPr/>
        </p:nvSpPr>
        <p:spPr>
          <a:xfrm flipH="false" flipV="false" rot="0">
            <a:off x="16608890" y="7034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1028700" y="703495"/>
            <a:ext cx="15338748" cy="650410"/>
            <a:chOff x="0" y="0"/>
            <a:chExt cx="4039835" cy="171301"/>
          </a:xfrm>
        </p:grpSpPr>
        <p:sp>
          <p:nvSpPr>
            <p:cNvPr name="Freeform 18" id="18"/>
            <p:cNvSpPr/>
            <p:nvPr/>
          </p:nvSpPr>
          <p:spPr>
            <a:xfrm flipH="false" flipV="false" rot="0">
              <a:off x="0" y="0"/>
              <a:ext cx="4039835" cy="171301"/>
            </a:xfrm>
            <a:custGeom>
              <a:avLst/>
              <a:gdLst/>
              <a:ahLst/>
              <a:cxnLst/>
              <a:rect r="r" b="b" t="t" l="l"/>
              <a:pathLst>
                <a:path h="171301" w="4039835">
                  <a:moveTo>
                    <a:pt x="30284" y="0"/>
                  </a:moveTo>
                  <a:lnTo>
                    <a:pt x="4009551" y="0"/>
                  </a:lnTo>
                  <a:cubicBezTo>
                    <a:pt x="4026276" y="0"/>
                    <a:pt x="4039835" y="13559"/>
                    <a:pt x="4039835" y="30284"/>
                  </a:cubicBezTo>
                  <a:lnTo>
                    <a:pt x="4039835" y="141018"/>
                  </a:lnTo>
                  <a:cubicBezTo>
                    <a:pt x="4039835" y="157743"/>
                    <a:pt x="4026276" y="171301"/>
                    <a:pt x="4009551" y="171301"/>
                  </a:cubicBezTo>
                  <a:lnTo>
                    <a:pt x="30284" y="171301"/>
                  </a:lnTo>
                  <a:cubicBezTo>
                    <a:pt x="13559" y="171301"/>
                    <a:pt x="0" y="157743"/>
                    <a:pt x="0" y="141018"/>
                  </a:cubicBezTo>
                  <a:lnTo>
                    <a:pt x="0" y="30284"/>
                  </a:lnTo>
                  <a:cubicBezTo>
                    <a:pt x="0" y="13559"/>
                    <a:pt x="13559" y="0"/>
                    <a:pt x="30284" y="0"/>
                  </a:cubicBezTo>
                  <a:close/>
                </a:path>
              </a:pathLst>
            </a:custGeom>
            <a:solidFill>
              <a:srgbClr val="000000">
                <a:alpha val="0"/>
              </a:srgbClr>
            </a:solidFill>
            <a:ln w="38100" cap="rnd">
              <a:solidFill>
                <a:srgbClr val="FBF9F1"/>
              </a:solidFill>
              <a:prstDash val="solid"/>
              <a:round/>
            </a:ln>
          </p:spPr>
        </p:sp>
        <p:sp>
          <p:nvSpPr>
            <p:cNvPr name="TextBox 19" id="19"/>
            <p:cNvSpPr txBox="true"/>
            <p:nvPr/>
          </p:nvSpPr>
          <p:spPr>
            <a:xfrm>
              <a:off x="0" y="-38100"/>
              <a:ext cx="4039835" cy="209401"/>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true" rot="-8355821">
            <a:off x="-3819711" y="-676055"/>
            <a:ext cx="9940582" cy="10671659"/>
          </a:xfrm>
          <a:custGeom>
            <a:avLst/>
            <a:gdLst/>
            <a:ahLst/>
            <a:cxnLst/>
            <a:rect r="r" b="b" t="t" l="l"/>
            <a:pathLst>
              <a:path h="10671659" w="9940582">
                <a:moveTo>
                  <a:pt x="9940582" y="10671659"/>
                </a:moveTo>
                <a:lnTo>
                  <a:pt x="0" y="10671659"/>
                </a:lnTo>
                <a:lnTo>
                  <a:pt x="0" y="0"/>
                </a:lnTo>
                <a:lnTo>
                  <a:pt x="9940582" y="0"/>
                </a:lnTo>
                <a:lnTo>
                  <a:pt x="9940582" y="10671659"/>
                </a:lnTo>
                <a:close/>
              </a:path>
            </a:pathLst>
          </a:custGeom>
          <a:blipFill>
            <a:blip r:embed="rId2"/>
            <a:stretch>
              <a:fillRect l="-54" t="0" r="-54" b="0"/>
            </a:stretch>
          </a:blipFill>
        </p:spPr>
      </p:sp>
      <p:grpSp>
        <p:nvGrpSpPr>
          <p:cNvPr name="Group 3" id="3"/>
          <p:cNvGrpSpPr/>
          <p:nvPr/>
        </p:nvGrpSpPr>
        <p:grpSpPr>
          <a:xfrm rot="0">
            <a:off x="3559016" y="2127662"/>
            <a:ext cx="4366933" cy="932720"/>
            <a:chOff x="0" y="0"/>
            <a:chExt cx="1150139" cy="245655"/>
          </a:xfrm>
        </p:grpSpPr>
        <p:sp>
          <p:nvSpPr>
            <p:cNvPr name="Freeform 4" id="4"/>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5" id="5"/>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Basic Plan</a:t>
              </a:r>
            </a:p>
          </p:txBody>
        </p:sp>
      </p:grpSp>
      <p:grpSp>
        <p:nvGrpSpPr>
          <p:cNvPr name="Group 6" id="6"/>
          <p:cNvGrpSpPr/>
          <p:nvPr/>
        </p:nvGrpSpPr>
        <p:grpSpPr>
          <a:xfrm rot="0">
            <a:off x="8164752" y="2127662"/>
            <a:ext cx="4366933" cy="932720"/>
            <a:chOff x="0" y="0"/>
            <a:chExt cx="1150139" cy="245655"/>
          </a:xfrm>
        </p:grpSpPr>
        <p:sp>
          <p:nvSpPr>
            <p:cNvPr name="Freeform 7" id="7"/>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8" id="8"/>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Standard Plan</a:t>
              </a:r>
            </a:p>
          </p:txBody>
        </p:sp>
      </p:grpSp>
      <p:grpSp>
        <p:nvGrpSpPr>
          <p:cNvPr name="Group 9" id="9"/>
          <p:cNvGrpSpPr/>
          <p:nvPr/>
        </p:nvGrpSpPr>
        <p:grpSpPr>
          <a:xfrm rot="0">
            <a:off x="12770487" y="2127662"/>
            <a:ext cx="4366933" cy="932720"/>
            <a:chOff x="0" y="0"/>
            <a:chExt cx="1150139" cy="245655"/>
          </a:xfrm>
        </p:grpSpPr>
        <p:sp>
          <p:nvSpPr>
            <p:cNvPr name="Freeform 10" id="10"/>
            <p:cNvSpPr/>
            <p:nvPr/>
          </p:nvSpPr>
          <p:spPr>
            <a:xfrm flipH="false" flipV="false" rot="0">
              <a:off x="0" y="0"/>
              <a:ext cx="1150139" cy="245655"/>
            </a:xfrm>
            <a:custGeom>
              <a:avLst/>
              <a:gdLst/>
              <a:ahLst/>
              <a:cxnLst/>
              <a:rect r="r" b="b" t="t" l="l"/>
              <a:pathLst>
                <a:path h="245655" w="1150139">
                  <a:moveTo>
                    <a:pt x="106371" y="0"/>
                  </a:moveTo>
                  <a:lnTo>
                    <a:pt x="1043768" y="0"/>
                  </a:lnTo>
                  <a:cubicBezTo>
                    <a:pt x="1071979" y="0"/>
                    <a:pt x="1099035" y="11207"/>
                    <a:pt x="1118983" y="31155"/>
                  </a:cubicBezTo>
                  <a:cubicBezTo>
                    <a:pt x="1138932" y="51104"/>
                    <a:pt x="1150139" y="78160"/>
                    <a:pt x="1150139" y="106371"/>
                  </a:cubicBezTo>
                  <a:lnTo>
                    <a:pt x="1150139" y="139284"/>
                  </a:lnTo>
                  <a:cubicBezTo>
                    <a:pt x="1150139" y="198031"/>
                    <a:pt x="1102515" y="245655"/>
                    <a:pt x="1043768" y="245655"/>
                  </a:cubicBezTo>
                  <a:lnTo>
                    <a:pt x="106371" y="245655"/>
                  </a:lnTo>
                  <a:cubicBezTo>
                    <a:pt x="78160" y="245655"/>
                    <a:pt x="51104" y="234448"/>
                    <a:pt x="31155" y="214499"/>
                  </a:cubicBezTo>
                  <a:cubicBezTo>
                    <a:pt x="11207" y="194551"/>
                    <a:pt x="0" y="167495"/>
                    <a:pt x="0" y="139284"/>
                  </a:cubicBezTo>
                  <a:lnTo>
                    <a:pt x="0" y="106371"/>
                  </a:lnTo>
                  <a:cubicBezTo>
                    <a:pt x="0" y="78160"/>
                    <a:pt x="11207" y="51104"/>
                    <a:pt x="31155" y="31155"/>
                  </a:cubicBezTo>
                  <a:cubicBezTo>
                    <a:pt x="51104" y="11207"/>
                    <a:pt x="78160" y="0"/>
                    <a:pt x="106371" y="0"/>
                  </a:cubicBezTo>
                  <a:close/>
                </a:path>
              </a:pathLst>
            </a:custGeom>
            <a:solidFill>
              <a:srgbClr val="FFD944"/>
            </a:solidFill>
            <a:ln w="38100" cap="rnd">
              <a:solidFill>
                <a:srgbClr val="FFD944"/>
              </a:solidFill>
              <a:prstDash val="solid"/>
              <a:round/>
            </a:ln>
          </p:spPr>
        </p:sp>
        <p:sp>
          <p:nvSpPr>
            <p:cNvPr name="TextBox 11" id="11"/>
            <p:cNvSpPr txBox="true"/>
            <p:nvPr/>
          </p:nvSpPr>
          <p:spPr>
            <a:xfrm>
              <a:off x="0" y="-47625"/>
              <a:ext cx="1150139" cy="293280"/>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Premium Plan</a:t>
              </a:r>
            </a:p>
          </p:txBody>
        </p:sp>
      </p:grpSp>
      <p:graphicFrame>
        <p:nvGraphicFramePr>
          <p:cNvPr name="Table 12" id="12"/>
          <p:cNvGraphicFramePr>
            <a:graphicFrameLocks noGrp="true"/>
          </p:cNvGraphicFramePr>
          <p:nvPr/>
        </p:nvGraphicFramePr>
        <p:xfrm>
          <a:off x="1150580" y="3357486"/>
          <a:ext cx="15986840" cy="6261426"/>
        </p:xfrm>
        <a:graphic>
          <a:graphicData uri="http://schemas.openxmlformats.org/drawingml/2006/table">
            <a:tbl>
              <a:tblPr/>
              <a:tblGrid>
                <a:gridCol w="2259883"/>
                <a:gridCol w="4599239"/>
                <a:gridCol w="4596075"/>
                <a:gridCol w="4531643"/>
              </a:tblGrid>
              <a:tr h="1183839">
                <a:tc>
                  <a:txBody>
                    <a:bodyPr anchor="t" rtlCol="false"/>
                    <a:lstStyle/>
                    <a:p>
                      <a:pPr algn="ctr">
                        <a:lnSpc>
                          <a:spcPts val="3499"/>
                        </a:lnSpc>
                        <a:defRPr/>
                      </a:pPr>
                      <a:r>
                        <a:rPr lang="en-US" sz="2499" b="true">
                          <a:solidFill>
                            <a:srgbClr val="000000"/>
                          </a:solidFill>
                          <a:latin typeface="Lato Bold"/>
                          <a:ea typeface="Lato Bold"/>
                          <a:cs typeface="Lato Bold"/>
                          <a:sym typeface="Lato Bold"/>
                        </a:rPr>
                        <a:t>Pricing</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E5E1DA"/>
                    </a:solidFill>
                  </a:tcPr>
                </a:tc>
                <a:tc>
                  <a:txBody>
                    <a:bodyPr anchor="t" rtlCol="false"/>
                    <a:lstStyle/>
                    <a:p>
                      <a:pPr algn="ctr">
                        <a:lnSpc>
                          <a:spcPts val="2940"/>
                        </a:lnSpc>
                        <a:defRPr/>
                      </a:pPr>
                      <a:r>
                        <a:rPr lang="en-US" sz="2100" b="true">
                          <a:solidFill>
                            <a:srgbClr val="E5E1DA"/>
                          </a:solidFill>
                          <a:latin typeface="Lato Bold"/>
                          <a:ea typeface="Lato Bold"/>
                          <a:cs typeface="Lato Bold"/>
                          <a:sym typeface="Lato Bold"/>
                        </a:rPr>
                        <a:t>135$/ month</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b="true">
                          <a:solidFill>
                            <a:srgbClr val="E5E1DA"/>
                          </a:solidFill>
                          <a:latin typeface="Lato Bold"/>
                          <a:ea typeface="Lato Bold"/>
                          <a:cs typeface="Lato Bold"/>
                          <a:sym typeface="Lato Bold"/>
                        </a:rPr>
                        <a:t>175$/ month</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b="true">
                          <a:solidFill>
                            <a:srgbClr val="E5E1DA"/>
                          </a:solidFill>
                          <a:latin typeface="Lato Bold"/>
                          <a:ea typeface="Lato Bold"/>
                          <a:cs typeface="Lato Bold"/>
                          <a:sym typeface="Lato Bold"/>
                        </a:rPr>
                        <a:t>220$/ month</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r h="1975004">
                <a:tc>
                  <a:txBody>
                    <a:bodyPr anchor="t" rtlCol="false"/>
                    <a:lstStyle/>
                    <a:p>
                      <a:pPr algn="ctr">
                        <a:lnSpc>
                          <a:spcPts val="3499"/>
                        </a:lnSpc>
                        <a:defRPr/>
                      </a:pPr>
                      <a:r>
                        <a:rPr lang="en-US" sz="2499" b="true">
                          <a:solidFill>
                            <a:srgbClr val="000000"/>
                          </a:solidFill>
                          <a:latin typeface="Lato Bold"/>
                          <a:ea typeface="Lato Bold"/>
                          <a:cs typeface="Lato Bold"/>
                          <a:sym typeface="Lato Bold"/>
                        </a:rPr>
                        <a:t>Features</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E5E1DA"/>
                    </a:solidFill>
                  </a:tcPr>
                </a:tc>
                <a:tc>
                  <a:txBody>
                    <a:bodyPr anchor="t" rtlCol="false"/>
                    <a:lstStyle/>
                    <a:p>
                      <a:pPr algn="l" marL="453390" indent="-226695" lvl="1">
                        <a:lnSpc>
                          <a:spcPts val="2940"/>
                        </a:lnSpc>
                        <a:buFont typeface="Arial"/>
                        <a:buChar char="•"/>
                        <a:defRPr/>
                      </a:pPr>
                      <a:r>
                        <a:rPr lang="en-US" sz="2100">
                          <a:solidFill>
                            <a:srgbClr val="E5E1DA"/>
                          </a:solidFill>
                          <a:latin typeface="Lato"/>
                          <a:ea typeface="Lato"/>
                          <a:cs typeface="Lato"/>
                          <a:sym typeface="Lato"/>
                        </a:rPr>
                        <a:t>Limited features</a:t>
                      </a:r>
                      <a:r>
                        <a:rPr lang="en-US" sz="2100">
                          <a:solidFill>
                            <a:srgbClr val="E5E1DA"/>
                          </a:solidFill>
                          <a:latin typeface="Lato"/>
                          <a:ea typeface="Lato"/>
                          <a:cs typeface="Lato"/>
                          <a:sym typeface="Lato"/>
                        </a:rPr>
                        <a:t> </a:t>
                      </a:r>
                      <a:endParaRPr lang="en-US" sz="1100"/>
                    </a:p>
                    <a:p>
                      <a:pPr algn="l" marL="453390" indent="-226695" lvl="1">
                        <a:lnSpc>
                          <a:spcPts val="2940"/>
                        </a:lnSpc>
                        <a:buFont typeface="Arial"/>
                        <a:buChar char="•"/>
                      </a:pPr>
                      <a:r>
                        <a:rPr lang="en-US" sz="2100">
                          <a:solidFill>
                            <a:srgbClr val="E5E1DA"/>
                          </a:solidFill>
                          <a:latin typeface="Lato"/>
                          <a:ea typeface="Lato"/>
                          <a:cs typeface="Lato"/>
                          <a:sym typeface="Lato"/>
                        </a:rPr>
                        <a:t>Basic support </a:t>
                      </a:r>
                    </a:p>
                    <a:p>
                      <a:pPr algn="l" marL="453390" indent="-226695" lvl="1">
                        <a:lnSpc>
                          <a:spcPts val="2940"/>
                        </a:lnSpc>
                        <a:buFont typeface="Arial"/>
                        <a:buChar char="•"/>
                      </a:pPr>
                      <a:r>
                        <a:rPr lang="en-US" sz="2100">
                          <a:solidFill>
                            <a:srgbClr val="E5E1DA"/>
                          </a:solidFill>
                          <a:latin typeface="Lato"/>
                          <a:ea typeface="Lato"/>
                          <a:cs typeface="Lato"/>
                          <a:sym typeface="Lato"/>
                        </a:rPr>
                        <a:t>No customization</a:t>
                      </a: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l" marL="453390" indent="-226695" lvl="1">
                        <a:lnSpc>
                          <a:spcPts val="2940"/>
                        </a:lnSpc>
                        <a:buFont typeface="Arial"/>
                        <a:buChar char="•"/>
                        <a:defRPr/>
                      </a:pPr>
                      <a:r>
                        <a:rPr lang="en-US" sz="2100">
                          <a:solidFill>
                            <a:srgbClr val="E5E1DA"/>
                          </a:solidFill>
                          <a:latin typeface="Lato"/>
                          <a:ea typeface="Lato"/>
                          <a:cs typeface="Lato"/>
                          <a:sym typeface="Lato"/>
                        </a:rPr>
                        <a:t>More features</a:t>
                      </a:r>
                      <a:endParaRPr lang="en-US" sz="1100"/>
                    </a:p>
                    <a:p>
                      <a:pPr algn="l" marL="453390" indent="-226695" lvl="1">
                        <a:lnSpc>
                          <a:spcPts val="2940"/>
                        </a:lnSpc>
                        <a:buFont typeface="Arial"/>
                        <a:buChar char="•"/>
                      </a:pPr>
                      <a:r>
                        <a:rPr lang="en-US" sz="2100">
                          <a:solidFill>
                            <a:srgbClr val="E5E1DA"/>
                          </a:solidFill>
                          <a:latin typeface="Lato"/>
                          <a:ea typeface="Lato"/>
                          <a:cs typeface="Lato"/>
                          <a:sym typeface="Lato"/>
                        </a:rPr>
                        <a:t>Standard support </a:t>
                      </a:r>
                    </a:p>
                    <a:p>
                      <a:pPr algn="l" marL="453390" indent="-226695" lvl="1">
                        <a:lnSpc>
                          <a:spcPts val="2940"/>
                        </a:lnSpc>
                        <a:buFont typeface="Arial"/>
                        <a:buChar char="•"/>
                      </a:pPr>
                      <a:r>
                        <a:rPr lang="en-US" sz="2100">
                          <a:solidFill>
                            <a:srgbClr val="E5E1DA"/>
                          </a:solidFill>
                          <a:latin typeface="Lato"/>
                          <a:ea typeface="Lato"/>
                          <a:cs typeface="Lato"/>
                          <a:sym typeface="Lato"/>
                        </a:rPr>
                        <a:t>Some customization</a:t>
                      </a: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l" marL="453390" indent="-226695" lvl="1">
                        <a:lnSpc>
                          <a:spcPts val="2940"/>
                        </a:lnSpc>
                        <a:buFont typeface="Arial"/>
                        <a:buChar char="•"/>
                        <a:defRPr/>
                      </a:pPr>
                      <a:r>
                        <a:rPr lang="en-US" sz="2100">
                          <a:solidFill>
                            <a:srgbClr val="E5E1DA"/>
                          </a:solidFill>
                          <a:latin typeface="Lato"/>
                          <a:ea typeface="Lato"/>
                          <a:cs typeface="Lato"/>
                          <a:sym typeface="Lato"/>
                        </a:rPr>
                        <a:t>Full features</a:t>
                      </a:r>
                      <a:endParaRPr lang="en-US" sz="1100"/>
                    </a:p>
                    <a:p>
                      <a:pPr algn="l" marL="453390" indent="-226695" lvl="1">
                        <a:lnSpc>
                          <a:spcPts val="2940"/>
                        </a:lnSpc>
                        <a:buFont typeface="Arial"/>
                        <a:buChar char="•"/>
                      </a:pPr>
                      <a:r>
                        <a:rPr lang="en-US" sz="2100">
                          <a:solidFill>
                            <a:srgbClr val="E5E1DA"/>
                          </a:solidFill>
                          <a:latin typeface="Lato"/>
                          <a:ea typeface="Lato"/>
                          <a:cs typeface="Lato"/>
                          <a:sym typeface="Lato"/>
                        </a:rPr>
                        <a:t>Priority support </a:t>
                      </a:r>
                    </a:p>
                    <a:p>
                      <a:pPr algn="l" marL="453390" indent="-226695" lvl="1">
                        <a:lnSpc>
                          <a:spcPts val="2940"/>
                        </a:lnSpc>
                        <a:buFont typeface="Arial"/>
                        <a:buChar char="•"/>
                      </a:pPr>
                      <a:r>
                        <a:rPr lang="en-US" sz="2100">
                          <a:solidFill>
                            <a:srgbClr val="E5E1DA"/>
                          </a:solidFill>
                          <a:latin typeface="Lato"/>
                          <a:ea typeface="Lato"/>
                          <a:cs typeface="Lato"/>
                          <a:sym typeface="Lato"/>
                        </a:rPr>
                        <a:t>Full customization</a:t>
                      </a: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r h="1551291">
                <a:tc>
                  <a:txBody>
                    <a:bodyPr anchor="t" rtlCol="false"/>
                    <a:lstStyle/>
                    <a:p>
                      <a:pPr algn="ctr">
                        <a:lnSpc>
                          <a:spcPts val="3499"/>
                        </a:lnSpc>
                        <a:defRPr/>
                      </a:pPr>
                      <a:r>
                        <a:rPr lang="en-US" sz="2499" b="true">
                          <a:solidFill>
                            <a:srgbClr val="000000"/>
                          </a:solidFill>
                          <a:latin typeface="Lato Bold"/>
                          <a:ea typeface="Lato Bold"/>
                          <a:cs typeface="Lato Bold"/>
                          <a:sym typeface="Lato Bold"/>
                        </a:rPr>
                        <a:t>Usage Limits</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E5E1DA"/>
                    </a:solidFill>
                  </a:tcPr>
                </a:tc>
                <a:tc>
                  <a:txBody>
                    <a:bodyPr anchor="t" rtlCol="false"/>
                    <a:lstStyle/>
                    <a:p>
                      <a:pPr algn="l" marL="453390" indent="-226695" lvl="1">
                        <a:lnSpc>
                          <a:spcPts val="2940"/>
                        </a:lnSpc>
                        <a:buFont typeface="Arial"/>
                        <a:buChar char="•"/>
                        <a:defRPr/>
                      </a:pPr>
                      <a:r>
                        <a:rPr lang="en-US" sz="2100">
                          <a:solidFill>
                            <a:srgbClr val="E5E1DA"/>
                          </a:solidFill>
                          <a:latin typeface="Lato"/>
                          <a:ea typeface="Lato"/>
                          <a:cs typeface="Lato"/>
                          <a:sym typeface="Lato"/>
                        </a:rPr>
                        <a:t>Limited usage</a:t>
                      </a:r>
                      <a:endParaRPr lang="en-US" sz="1100"/>
                    </a:p>
                    <a:p>
                      <a:pPr algn="l" marL="453390" indent="-226695" lvl="1">
                        <a:lnSpc>
                          <a:spcPts val="2940"/>
                        </a:lnSpc>
                        <a:buFont typeface="Arial"/>
                        <a:buChar char="•"/>
                      </a:pPr>
                      <a:r>
                        <a:rPr lang="en-US" sz="2100">
                          <a:solidFill>
                            <a:srgbClr val="E5E1DA"/>
                          </a:solidFill>
                          <a:latin typeface="Lato"/>
                          <a:ea typeface="Lato"/>
                          <a:cs typeface="Lato"/>
                          <a:sym typeface="Lato"/>
                        </a:rPr>
                        <a:t>Limited storage</a:t>
                      </a: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l" marL="453390" indent="-226695" lvl="1">
                        <a:lnSpc>
                          <a:spcPts val="2940"/>
                        </a:lnSpc>
                        <a:buFont typeface="Arial"/>
                        <a:buChar char="•"/>
                        <a:defRPr/>
                      </a:pPr>
                      <a:r>
                        <a:rPr lang="en-US" sz="2100">
                          <a:solidFill>
                            <a:srgbClr val="E5E1DA"/>
                          </a:solidFill>
                          <a:latin typeface="Lato"/>
                          <a:ea typeface="Lato"/>
                          <a:cs typeface="Lato"/>
                          <a:sym typeface="Lato"/>
                        </a:rPr>
                        <a:t>Increased usage</a:t>
                      </a:r>
                      <a:endParaRPr lang="en-US" sz="1100"/>
                    </a:p>
                    <a:p>
                      <a:pPr algn="l" marL="453390" indent="-226695" lvl="1">
                        <a:lnSpc>
                          <a:spcPts val="2940"/>
                        </a:lnSpc>
                        <a:buFont typeface="Arial"/>
                        <a:buChar char="•"/>
                      </a:pPr>
                      <a:r>
                        <a:rPr lang="en-US" sz="2100">
                          <a:solidFill>
                            <a:srgbClr val="E5E1DA"/>
                          </a:solidFill>
                          <a:latin typeface="Lato"/>
                          <a:ea typeface="Lato"/>
                          <a:cs typeface="Lato"/>
                          <a:sym typeface="Lato"/>
                        </a:rPr>
                        <a:t>More storage</a:t>
                      </a: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l" marL="453390" indent="-226695" lvl="1">
                        <a:lnSpc>
                          <a:spcPts val="2940"/>
                        </a:lnSpc>
                        <a:buFont typeface="Arial"/>
                        <a:buChar char="•"/>
                        <a:defRPr/>
                      </a:pPr>
                      <a:r>
                        <a:rPr lang="en-US" sz="2100">
                          <a:solidFill>
                            <a:srgbClr val="E5E1DA"/>
                          </a:solidFill>
                          <a:latin typeface="Lato"/>
                          <a:ea typeface="Lato"/>
                          <a:cs typeface="Lato"/>
                          <a:sym typeface="Lato"/>
                        </a:rPr>
                        <a:t>Unlimited usage</a:t>
                      </a:r>
                      <a:endParaRPr lang="en-US" sz="1100"/>
                    </a:p>
                    <a:p>
                      <a:pPr algn="l" marL="453390" indent="-226695" lvl="1">
                        <a:lnSpc>
                          <a:spcPts val="2940"/>
                        </a:lnSpc>
                        <a:buFont typeface="Arial"/>
                        <a:buChar char="•"/>
                      </a:pPr>
                      <a:r>
                        <a:rPr lang="en-US" sz="2100">
                          <a:solidFill>
                            <a:srgbClr val="E5E1DA"/>
                          </a:solidFill>
                          <a:latin typeface="Lato"/>
                          <a:ea typeface="Lato"/>
                          <a:cs typeface="Lato"/>
                          <a:sym typeface="Lato"/>
                        </a:rPr>
                        <a:t>Unlimited storage</a:t>
                      </a:r>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r h="1551291">
                <a:tc>
                  <a:txBody>
                    <a:bodyPr anchor="t" rtlCol="false"/>
                    <a:lstStyle/>
                    <a:p>
                      <a:pPr algn="ctr">
                        <a:lnSpc>
                          <a:spcPts val="3499"/>
                        </a:lnSpc>
                        <a:defRPr/>
                      </a:pPr>
                      <a:r>
                        <a:rPr lang="en-US" sz="2499" b="true">
                          <a:solidFill>
                            <a:srgbClr val="000000"/>
                          </a:solidFill>
                          <a:latin typeface="Lato Bold"/>
                          <a:ea typeface="Lato Bold"/>
                          <a:cs typeface="Lato Bold"/>
                          <a:sym typeface="Lato Bold"/>
                        </a:rPr>
                        <a:t>Additional Services</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E5E1DA"/>
                    </a:solidFill>
                  </a:tcPr>
                </a:tc>
                <a:tc>
                  <a:txBody>
                    <a:bodyPr anchor="t" rtlCol="false"/>
                    <a:lstStyle/>
                    <a:p>
                      <a:pPr algn="ctr">
                        <a:lnSpc>
                          <a:spcPts val="2940"/>
                        </a:lnSpc>
                        <a:defRPr/>
                      </a:pPr>
                      <a:r>
                        <a:rPr lang="en-US" sz="2100">
                          <a:solidFill>
                            <a:srgbClr val="E5E1DA"/>
                          </a:solidFill>
                          <a:latin typeface="Lato"/>
                          <a:ea typeface="Lato"/>
                          <a:cs typeface="Lato"/>
                          <a:sym typeface="Lato"/>
                        </a:rPr>
                        <a:t>No additional services included</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a:ea typeface="Lato"/>
                          <a:cs typeface="Lato"/>
                          <a:sym typeface="Lato"/>
                        </a:rPr>
                        <a:t>Optional add-ons available for purchase</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c>
                  <a:txBody>
                    <a:bodyPr anchor="t" rtlCol="false"/>
                    <a:lstStyle/>
                    <a:p>
                      <a:pPr algn="ctr">
                        <a:lnSpc>
                          <a:spcPts val="2940"/>
                        </a:lnSpc>
                        <a:defRPr/>
                      </a:pPr>
                      <a:r>
                        <a:rPr lang="en-US" sz="2100">
                          <a:solidFill>
                            <a:srgbClr val="E5E1DA"/>
                          </a:solidFill>
                          <a:latin typeface="Lato"/>
                          <a:ea typeface="Lato"/>
                          <a:cs typeface="Lato"/>
                          <a:sym typeface="Lato"/>
                        </a:rPr>
                        <a:t>Premium support and consulting included</a:t>
                      </a:r>
                      <a:endParaRPr lang="en-US" sz="1100"/>
                    </a:p>
                  </a:txBody>
                  <a:tcPr marL="190500" marR="190500" marT="190500" marB="190500" anchor="ctr">
                    <a:lnL cmpd="sng" algn="ctr" cap="flat" w="38100">
                      <a:solidFill>
                        <a:srgbClr val="E5E1DA"/>
                      </a:solidFill>
                      <a:prstDash val="solid"/>
                      <a:round/>
                      <a:headEnd type="none" w="med" len="med"/>
                      <a:tailEnd type="none" w="med" len="med"/>
                    </a:lnL>
                    <a:lnR cmpd="sng" algn="ctr" cap="flat" w="38100">
                      <a:solidFill>
                        <a:srgbClr val="E5E1DA"/>
                      </a:solidFill>
                      <a:prstDash val="solid"/>
                      <a:round/>
                      <a:headEnd type="none" w="med" len="med"/>
                      <a:tailEnd type="none" w="med" len="med"/>
                    </a:lnR>
                    <a:lnT cmpd="sng" algn="ctr" cap="flat" w="38100">
                      <a:solidFill>
                        <a:srgbClr val="E5E1DA"/>
                      </a:solidFill>
                      <a:prstDash val="solid"/>
                      <a:round/>
                      <a:headEnd type="none" w="med" len="med"/>
                      <a:tailEnd type="none" w="med" len="med"/>
                    </a:lnT>
                    <a:lnB cmpd="sng" algn="ctr" cap="flat" w="38100">
                      <a:solidFill>
                        <a:srgbClr val="E5E1DA"/>
                      </a:solidFill>
                      <a:prstDash val="solid"/>
                      <a:round/>
                      <a:headEnd type="none" w="med" len="med"/>
                      <a:tailEnd type="none" w="med" len="med"/>
                    </a:lnB>
                    <a:solidFill>
                      <a:srgbClr val="000000"/>
                    </a:solidFill>
                  </a:tcPr>
                </a:tc>
              </a:tr>
            </a:tbl>
          </a:graphicData>
        </a:graphic>
      </p:graphicFrame>
      <p:sp>
        <p:nvSpPr>
          <p:cNvPr name="TextBox 13" id="13"/>
          <p:cNvSpPr txBox="true"/>
          <p:nvPr/>
        </p:nvSpPr>
        <p:spPr>
          <a:xfrm rot="0">
            <a:off x="5400175" y="649287"/>
            <a:ext cx="7487649"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REVENUE 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028700" y="4461803"/>
            <a:ext cx="16230600" cy="650410"/>
            <a:chOff x="0" y="0"/>
            <a:chExt cx="4274726" cy="171301"/>
          </a:xfrm>
        </p:grpSpPr>
        <p:sp>
          <p:nvSpPr>
            <p:cNvPr name="Freeform 4" id="4"/>
            <p:cNvSpPr/>
            <p:nvPr/>
          </p:nvSpPr>
          <p:spPr>
            <a:xfrm flipH="false" flipV="false" rot="0">
              <a:off x="0" y="0"/>
              <a:ext cx="4274726" cy="171301"/>
            </a:xfrm>
            <a:custGeom>
              <a:avLst/>
              <a:gdLst/>
              <a:ahLst/>
              <a:cxnLst/>
              <a:rect r="r" b="b" t="t" l="l"/>
              <a:pathLst>
                <a:path h="171301" w="4274726">
                  <a:moveTo>
                    <a:pt x="28620" y="0"/>
                  </a:moveTo>
                  <a:lnTo>
                    <a:pt x="4246106" y="0"/>
                  </a:lnTo>
                  <a:cubicBezTo>
                    <a:pt x="4261912" y="0"/>
                    <a:pt x="4274726" y="12813"/>
                    <a:pt x="4274726" y="28620"/>
                  </a:cubicBezTo>
                  <a:lnTo>
                    <a:pt x="4274726" y="142682"/>
                  </a:lnTo>
                  <a:cubicBezTo>
                    <a:pt x="4274726" y="158488"/>
                    <a:pt x="4261912" y="171301"/>
                    <a:pt x="4246106" y="171301"/>
                  </a:cubicBezTo>
                  <a:lnTo>
                    <a:pt x="28620" y="171301"/>
                  </a:lnTo>
                  <a:cubicBezTo>
                    <a:pt x="12813" y="171301"/>
                    <a:pt x="0" y="158488"/>
                    <a:pt x="0" y="142682"/>
                  </a:cubicBezTo>
                  <a:lnTo>
                    <a:pt x="0" y="28620"/>
                  </a:lnTo>
                  <a:cubicBezTo>
                    <a:pt x="0" y="12813"/>
                    <a:pt x="12813" y="0"/>
                    <a:pt x="28620"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74726" cy="20940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5499461" y="4567019"/>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8" id="8"/>
          <p:cNvSpPr/>
          <p:nvPr/>
        </p:nvSpPr>
        <p:spPr>
          <a:xfrm flipH="false" flipV="false" rot="0">
            <a:off x="9535512" y="4552655"/>
            <a:ext cx="408164" cy="411249"/>
          </a:xfrm>
          <a:custGeom>
            <a:avLst/>
            <a:gdLst/>
            <a:ahLst/>
            <a:cxnLst/>
            <a:rect r="r" b="b" t="t" l="l"/>
            <a:pathLst>
              <a:path h="411249" w="408164">
                <a:moveTo>
                  <a:pt x="0" y="0"/>
                </a:moveTo>
                <a:lnTo>
                  <a:pt x="408164" y="0"/>
                </a:lnTo>
                <a:lnTo>
                  <a:pt x="408164" y="411248"/>
                </a:lnTo>
                <a:lnTo>
                  <a:pt x="0" y="411248"/>
                </a:lnTo>
                <a:lnTo>
                  <a:pt x="0" y="0"/>
                </a:lnTo>
                <a:close/>
              </a:path>
            </a:pathLst>
          </a:custGeom>
          <a:blipFill>
            <a:blip r:embed="rId3"/>
            <a:stretch>
              <a:fillRect l="0" t="0" r="0" b="0"/>
            </a:stretch>
          </a:blipFill>
        </p:spPr>
      </p:sp>
      <p:sp>
        <p:nvSpPr>
          <p:cNvPr name="Freeform 9" id="9"/>
          <p:cNvSpPr/>
          <p:nvPr/>
        </p:nvSpPr>
        <p:spPr>
          <a:xfrm flipH="false" flipV="false" rot="0">
            <a:off x="13571562" y="4538290"/>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10" id="10"/>
          <p:cNvSpPr/>
          <p:nvPr/>
        </p:nvSpPr>
        <p:spPr>
          <a:xfrm flipH="false" flipV="false" rot="0">
            <a:off x="7385361" y="2401896"/>
            <a:ext cx="650410" cy="650410"/>
          </a:xfrm>
          <a:custGeom>
            <a:avLst/>
            <a:gdLst/>
            <a:ahLst/>
            <a:cxnLst/>
            <a:rect r="r" b="b" t="t" l="l"/>
            <a:pathLst>
              <a:path h="650410" w="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496004"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2021 </a:t>
            </a:r>
          </a:p>
        </p:txBody>
      </p:sp>
      <p:sp>
        <p:nvSpPr>
          <p:cNvPr name="TextBox 12" id="12"/>
          <p:cNvSpPr txBox="true"/>
          <p:nvPr/>
        </p:nvSpPr>
        <p:spPr>
          <a:xfrm rot="0">
            <a:off x="1463411" y="6261874"/>
            <a:ext cx="3253027" cy="27254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In our first year, we successfully launched a new product/service, received positive feedback from early users, and formed partnerships with key industry players.</a:t>
            </a:r>
          </a:p>
        </p:txBody>
      </p:sp>
      <p:sp>
        <p:nvSpPr>
          <p:cNvPr name="TextBox 13" id="13"/>
          <p:cNvSpPr txBox="true"/>
          <p:nvPr/>
        </p:nvSpPr>
        <p:spPr>
          <a:xfrm rot="0">
            <a:off x="1028700" y="1290181"/>
            <a:ext cx="5717469"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ACCOMPLISHMENTS DATE</a:t>
            </a:r>
          </a:p>
        </p:txBody>
      </p:sp>
      <p:sp>
        <p:nvSpPr>
          <p:cNvPr name="TextBox 14" id="14"/>
          <p:cNvSpPr txBox="true"/>
          <p:nvPr/>
        </p:nvSpPr>
        <p:spPr>
          <a:xfrm rot="0">
            <a:off x="553205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2023</a:t>
            </a:r>
          </a:p>
        </p:txBody>
      </p:sp>
      <p:sp>
        <p:nvSpPr>
          <p:cNvPr name="TextBox 15" id="15"/>
          <p:cNvSpPr txBox="true"/>
          <p:nvPr/>
        </p:nvSpPr>
        <p:spPr>
          <a:xfrm rot="0">
            <a:off x="5499461" y="6261874"/>
            <a:ext cx="3253027" cy="194437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We expanded into new markets, improved operational efficiency, and saw an increase in customer satisfaction.</a:t>
            </a:r>
          </a:p>
        </p:txBody>
      </p:sp>
      <p:sp>
        <p:nvSpPr>
          <p:cNvPr name="TextBox 16" id="16"/>
          <p:cNvSpPr txBox="true"/>
          <p:nvPr/>
        </p:nvSpPr>
        <p:spPr>
          <a:xfrm rot="0">
            <a:off x="956810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2025</a:t>
            </a:r>
          </a:p>
        </p:txBody>
      </p:sp>
      <p:sp>
        <p:nvSpPr>
          <p:cNvPr name="TextBox 17" id="17"/>
          <p:cNvSpPr txBox="true"/>
          <p:nvPr/>
        </p:nvSpPr>
        <p:spPr>
          <a:xfrm rot="0">
            <a:off x="9535512" y="6261874"/>
            <a:ext cx="3253027" cy="23348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We secured funding for growth, refined our offerings based on customer feedback, and formed strategic partnerships.</a:t>
            </a:r>
          </a:p>
        </p:txBody>
      </p:sp>
      <p:sp>
        <p:nvSpPr>
          <p:cNvPr name="TextBox 18" id="18"/>
          <p:cNvSpPr txBox="true"/>
          <p:nvPr/>
        </p:nvSpPr>
        <p:spPr>
          <a:xfrm rot="0">
            <a:off x="1360415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Present</a:t>
            </a:r>
          </a:p>
        </p:txBody>
      </p:sp>
      <p:sp>
        <p:nvSpPr>
          <p:cNvPr name="TextBox 19" id="19"/>
          <p:cNvSpPr txBox="true"/>
          <p:nvPr/>
        </p:nvSpPr>
        <p:spPr>
          <a:xfrm rot="0">
            <a:off x="13571562" y="6261874"/>
            <a:ext cx="3253027" cy="23348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We achieved profitability, expanded our product line, and strengthened our brand reputation through positive customer feedback.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TextBox 4" id="4"/>
          <p:cNvSpPr txBox="true"/>
          <p:nvPr/>
        </p:nvSpPr>
        <p:spPr>
          <a:xfrm rot="0">
            <a:off x="8128737" y="1895475"/>
            <a:ext cx="9247901" cy="27254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Our plan for using funds generated from investors is straightforward. We'll allocate 40% towards further developing our products, ensuring they stay competitive and meet customer needs. 30% will go into marketing and sales efforts to attract new customers and drive revenue growth. 20% will be invested in infrastructure and operations to support our expanding business and improve efficiency. Finally, 10% will be set aside for strategic initiatives like market expansion and partnerships to fuel long-term growth.</a:t>
            </a:r>
          </a:p>
        </p:txBody>
      </p:sp>
      <p:sp>
        <p:nvSpPr>
          <p:cNvPr name="TextBox 5" id="5"/>
          <p:cNvSpPr txBox="true"/>
          <p:nvPr/>
        </p:nvSpPr>
        <p:spPr>
          <a:xfrm rot="0">
            <a:off x="1281884" y="1476375"/>
            <a:ext cx="6018468"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USE OF FUNDS</a:t>
            </a:r>
          </a:p>
        </p:txBody>
      </p:sp>
      <p:pic>
        <p:nvPicPr>
          <p:cNvPr name="Picture 6" id="6"/>
          <p:cNvPicPr>
            <a:picLocks noChangeAspect="true"/>
          </p:cNvPicPr>
          <p:nvPr/>
        </p:nvPicPr>
        <p:blipFill>
          <a:blip r:embed="rId3"/>
          <a:stretch>
            <a:fillRect/>
          </a:stretch>
        </p:blipFill>
        <p:spPr>
          <a:xfrm rot="0">
            <a:off x="397623" y="2510855"/>
            <a:ext cx="7533805" cy="7572926"/>
          </a:xfrm>
          <a:prstGeom prst="rect">
            <a:avLst/>
          </a:prstGeom>
        </p:spPr>
      </p:pic>
      <p:grpSp>
        <p:nvGrpSpPr>
          <p:cNvPr name="Group 7" id="7"/>
          <p:cNvGrpSpPr/>
          <p:nvPr/>
        </p:nvGrpSpPr>
        <p:grpSpPr>
          <a:xfrm rot="0">
            <a:off x="8128737" y="5238425"/>
            <a:ext cx="7475913" cy="864489"/>
            <a:chOff x="0" y="0"/>
            <a:chExt cx="1968965" cy="227684"/>
          </a:xfrm>
        </p:grpSpPr>
        <p:sp>
          <p:nvSpPr>
            <p:cNvPr name="Freeform 8" id="8"/>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sp>
        <p:sp>
          <p:nvSpPr>
            <p:cNvPr name="TextBox 9" id="9"/>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A. 40% Product Development</a:t>
              </a:r>
            </a:p>
          </p:txBody>
        </p:sp>
      </p:grpSp>
      <p:grpSp>
        <p:nvGrpSpPr>
          <p:cNvPr name="Group 10" id="10"/>
          <p:cNvGrpSpPr/>
          <p:nvPr/>
        </p:nvGrpSpPr>
        <p:grpSpPr>
          <a:xfrm rot="0">
            <a:off x="8128737" y="6290220"/>
            <a:ext cx="7475913" cy="864489"/>
            <a:chOff x="0" y="0"/>
            <a:chExt cx="1968965" cy="227684"/>
          </a:xfrm>
        </p:grpSpPr>
        <p:sp>
          <p:nvSpPr>
            <p:cNvPr name="Freeform 11" id="11"/>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sp>
        <p:sp>
          <p:nvSpPr>
            <p:cNvPr name="TextBox 12" id="12"/>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B. 30% Marketing and Sales</a:t>
              </a:r>
            </a:p>
          </p:txBody>
        </p:sp>
      </p:grpSp>
      <p:grpSp>
        <p:nvGrpSpPr>
          <p:cNvPr name="Group 13" id="13"/>
          <p:cNvGrpSpPr/>
          <p:nvPr/>
        </p:nvGrpSpPr>
        <p:grpSpPr>
          <a:xfrm rot="0">
            <a:off x="8128737" y="7342016"/>
            <a:ext cx="7475913" cy="864489"/>
            <a:chOff x="0" y="0"/>
            <a:chExt cx="1968965" cy="227684"/>
          </a:xfrm>
        </p:grpSpPr>
        <p:sp>
          <p:nvSpPr>
            <p:cNvPr name="Freeform 14" id="14"/>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E5E1DA"/>
              </a:solidFill>
              <a:prstDash val="solid"/>
              <a:round/>
            </a:ln>
          </p:spPr>
        </p:sp>
        <p:sp>
          <p:nvSpPr>
            <p:cNvPr name="TextBox 15" id="15"/>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a:solidFill>
                    <a:srgbClr val="E5E1DA"/>
                  </a:solidFill>
                  <a:latin typeface="Lato"/>
                  <a:ea typeface="Lato"/>
                  <a:cs typeface="Lato"/>
                  <a:sym typeface="Lato"/>
                </a:rPr>
                <a:t>C. 20% Infrastructure and Operations</a:t>
              </a:r>
            </a:p>
          </p:txBody>
        </p:sp>
      </p:grpSp>
      <p:grpSp>
        <p:nvGrpSpPr>
          <p:cNvPr name="Group 16" id="16"/>
          <p:cNvGrpSpPr/>
          <p:nvPr/>
        </p:nvGrpSpPr>
        <p:grpSpPr>
          <a:xfrm rot="0">
            <a:off x="8128737" y="8393811"/>
            <a:ext cx="7475913" cy="864489"/>
            <a:chOff x="0" y="0"/>
            <a:chExt cx="1968965" cy="227684"/>
          </a:xfrm>
        </p:grpSpPr>
        <p:sp>
          <p:nvSpPr>
            <p:cNvPr name="Freeform 17" id="17"/>
            <p:cNvSpPr/>
            <p:nvPr/>
          </p:nvSpPr>
          <p:spPr>
            <a:xfrm flipH="false" flipV="false" rot="0">
              <a:off x="0" y="0"/>
              <a:ext cx="1968965" cy="227684"/>
            </a:xfrm>
            <a:custGeom>
              <a:avLst/>
              <a:gdLst/>
              <a:ahLst/>
              <a:cxnLst/>
              <a:rect r="r" b="b" t="t" l="l"/>
              <a:pathLst>
                <a:path h="227684" w="1968965">
                  <a:moveTo>
                    <a:pt x="62135" y="0"/>
                  </a:moveTo>
                  <a:lnTo>
                    <a:pt x="1906830" y="0"/>
                  </a:lnTo>
                  <a:cubicBezTo>
                    <a:pt x="1941146" y="0"/>
                    <a:pt x="1968965" y="27819"/>
                    <a:pt x="1968965" y="62135"/>
                  </a:cubicBezTo>
                  <a:lnTo>
                    <a:pt x="1968965" y="165549"/>
                  </a:lnTo>
                  <a:cubicBezTo>
                    <a:pt x="1968965" y="199866"/>
                    <a:pt x="1941146" y="227684"/>
                    <a:pt x="1906830" y="227684"/>
                  </a:cubicBezTo>
                  <a:lnTo>
                    <a:pt x="62135" y="227684"/>
                  </a:lnTo>
                  <a:cubicBezTo>
                    <a:pt x="27819" y="227684"/>
                    <a:pt x="0" y="199866"/>
                    <a:pt x="0" y="165549"/>
                  </a:cubicBezTo>
                  <a:lnTo>
                    <a:pt x="0" y="62135"/>
                  </a:lnTo>
                  <a:cubicBezTo>
                    <a:pt x="0" y="27819"/>
                    <a:pt x="27819" y="0"/>
                    <a:pt x="62135" y="0"/>
                  </a:cubicBezTo>
                  <a:close/>
                </a:path>
              </a:pathLst>
            </a:custGeom>
            <a:solidFill>
              <a:srgbClr val="000000"/>
            </a:solidFill>
            <a:ln w="38100" cap="rnd">
              <a:solidFill>
                <a:srgbClr val="FFFFFF"/>
              </a:solidFill>
              <a:prstDash val="solid"/>
              <a:round/>
            </a:ln>
          </p:spPr>
        </p:sp>
        <p:sp>
          <p:nvSpPr>
            <p:cNvPr name="TextBox 18" id="18"/>
            <p:cNvSpPr txBox="true"/>
            <p:nvPr/>
          </p:nvSpPr>
          <p:spPr>
            <a:xfrm>
              <a:off x="0" y="-38100"/>
              <a:ext cx="1968965" cy="265784"/>
            </a:xfrm>
            <a:prstGeom prst="rect">
              <a:avLst/>
            </a:prstGeom>
          </p:spPr>
          <p:txBody>
            <a:bodyPr anchor="ctr" rtlCol="false" tIns="254000" lIns="254000" bIns="254000" rIns="254000"/>
            <a:lstStyle/>
            <a:p>
              <a:pPr algn="l">
                <a:lnSpc>
                  <a:spcPts val="2799"/>
                </a:lnSpc>
              </a:pPr>
              <a:r>
                <a:rPr lang="en-US" sz="1999">
                  <a:solidFill>
                    <a:srgbClr val="FFFFFF"/>
                  </a:solidFill>
                  <a:latin typeface="Lato"/>
                  <a:ea typeface="Lato"/>
                  <a:cs typeface="Lato"/>
                  <a:sym typeface="Lato"/>
                </a:rPr>
                <a:t>D. 10 % Expansion and Growth Initiatives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990108"/>
            <a:ext cx="2867087" cy="3645301"/>
            <a:chOff x="0" y="0"/>
            <a:chExt cx="1100884" cy="1399697"/>
          </a:xfrm>
        </p:grpSpPr>
        <p:sp>
          <p:nvSpPr>
            <p:cNvPr name="Freeform 3" id="3"/>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2"/>
              <a:stretch>
                <a:fillRect l="0" t="0" r="0" b="-18051"/>
              </a:stretch>
            </a:blipFill>
          </p:spPr>
        </p:sp>
      </p:grpSp>
      <p:grpSp>
        <p:nvGrpSpPr>
          <p:cNvPr name="Group 4" id="4"/>
          <p:cNvGrpSpPr/>
          <p:nvPr/>
        </p:nvGrpSpPr>
        <p:grpSpPr>
          <a:xfrm rot="0">
            <a:off x="4984443" y="3990108"/>
            <a:ext cx="2867087" cy="3645301"/>
            <a:chOff x="0" y="0"/>
            <a:chExt cx="1100884" cy="1399697"/>
          </a:xfrm>
        </p:grpSpPr>
        <p:sp>
          <p:nvSpPr>
            <p:cNvPr name="Freeform 5" id="5"/>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3"/>
              <a:stretch>
                <a:fillRect l="0" t="0" r="0" b="-18051"/>
              </a:stretch>
            </a:blipFill>
          </p:spPr>
        </p:sp>
      </p:grpSp>
      <p:sp>
        <p:nvSpPr>
          <p:cNvPr name="Freeform 6" id="6"/>
          <p:cNvSpPr/>
          <p:nvPr/>
        </p:nvSpPr>
        <p:spPr>
          <a:xfrm flipH="false" flipV="false" rot="-2181579">
            <a:off x="14622652" y="162339"/>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4"/>
            <a:stretch>
              <a:fillRect l="-157" t="0" r="-157" b="0"/>
            </a:stretch>
          </a:blipFill>
        </p:spPr>
      </p:sp>
      <p:grpSp>
        <p:nvGrpSpPr>
          <p:cNvPr name="Group 7" id="7"/>
          <p:cNvGrpSpPr/>
          <p:nvPr/>
        </p:nvGrpSpPr>
        <p:grpSpPr>
          <a:xfrm rot="0">
            <a:off x="8940186" y="3990108"/>
            <a:ext cx="2867087" cy="3645301"/>
            <a:chOff x="0" y="0"/>
            <a:chExt cx="1100884" cy="1399697"/>
          </a:xfrm>
        </p:grpSpPr>
        <p:sp>
          <p:nvSpPr>
            <p:cNvPr name="Freeform 8" id="8"/>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5"/>
              <a:stretch>
                <a:fillRect l="0" t="-3126" r="0" b="-14924"/>
              </a:stretch>
            </a:blipFill>
          </p:spPr>
        </p:sp>
      </p:grpSp>
      <p:grpSp>
        <p:nvGrpSpPr>
          <p:cNvPr name="Group 9" id="9"/>
          <p:cNvGrpSpPr/>
          <p:nvPr/>
        </p:nvGrpSpPr>
        <p:grpSpPr>
          <a:xfrm rot="0">
            <a:off x="12895929" y="3990108"/>
            <a:ext cx="2867087" cy="3645301"/>
            <a:chOff x="0" y="0"/>
            <a:chExt cx="1100884" cy="1399697"/>
          </a:xfrm>
        </p:grpSpPr>
        <p:sp>
          <p:nvSpPr>
            <p:cNvPr name="Freeform 10" id="10"/>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6"/>
              <a:stretch>
                <a:fillRect l="0" t="-6044" r="0" b="-33573"/>
              </a:stretch>
            </a:blipFill>
          </p:spPr>
        </p:sp>
      </p:grpSp>
      <p:sp>
        <p:nvSpPr>
          <p:cNvPr name="TextBox 11" id="11"/>
          <p:cNvSpPr txBox="true"/>
          <p:nvPr/>
        </p:nvSpPr>
        <p:spPr>
          <a:xfrm rot="0">
            <a:off x="6071833" y="2008505"/>
            <a:ext cx="4113651" cy="7727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Thank you for your time! Reach out to us for questions.</a:t>
            </a:r>
          </a:p>
        </p:txBody>
      </p:sp>
      <p:sp>
        <p:nvSpPr>
          <p:cNvPr name="TextBox 12" id="12"/>
          <p:cNvSpPr txBox="true"/>
          <p:nvPr/>
        </p:nvSpPr>
        <p:spPr>
          <a:xfrm rot="0">
            <a:off x="1028700"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Chief Executive Officer</a:t>
            </a:r>
          </a:p>
        </p:txBody>
      </p:sp>
      <p:sp>
        <p:nvSpPr>
          <p:cNvPr name="TextBox 13" id="13"/>
          <p:cNvSpPr txBox="true"/>
          <p:nvPr/>
        </p:nvSpPr>
        <p:spPr>
          <a:xfrm rot="0">
            <a:off x="1028700" y="8005049"/>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DANI MARTINEZ</a:t>
            </a:r>
          </a:p>
        </p:txBody>
      </p:sp>
      <p:sp>
        <p:nvSpPr>
          <p:cNvPr name="TextBox 14" id="14"/>
          <p:cNvSpPr txBox="true"/>
          <p:nvPr/>
        </p:nvSpPr>
        <p:spPr>
          <a:xfrm rot="0">
            <a:off x="1028700" y="1019175"/>
            <a:ext cx="4474326"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MEET THE TEAM</a:t>
            </a:r>
          </a:p>
        </p:txBody>
      </p:sp>
      <p:sp>
        <p:nvSpPr>
          <p:cNvPr name="TextBox 15" id="15"/>
          <p:cNvSpPr txBox="true"/>
          <p:nvPr/>
        </p:nvSpPr>
        <p:spPr>
          <a:xfrm rot="0">
            <a:off x="4984443"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Chief Executive Officer</a:t>
            </a:r>
          </a:p>
        </p:txBody>
      </p:sp>
      <p:sp>
        <p:nvSpPr>
          <p:cNvPr name="TextBox 16" id="16"/>
          <p:cNvSpPr txBox="true"/>
          <p:nvPr/>
        </p:nvSpPr>
        <p:spPr>
          <a:xfrm rot="0">
            <a:off x="4984443" y="8005049"/>
            <a:ext cx="1892632"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HARPER RUSSO</a:t>
            </a:r>
          </a:p>
        </p:txBody>
      </p:sp>
      <p:sp>
        <p:nvSpPr>
          <p:cNvPr name="TextBox 17" id="17"/>
          <p:cNvSpPr txBox="true"/>
          <p:nvPr/>
        </p:nvSpPr>
        <p:spPr>
          <a:xfrm rot="0">
            <a:off x="8940186"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Chief Executive Officer</a:t>
            </a:r>
          </a:p>
        </p:txBody>
      </p:sp>
      <p:sp>
        <p:nvSpPr>
          <p:cNvPr name="TextBox 18" id="18"/>
          <p:cNvSpPr txBox="true"/>
          <p:nvPr/>
        </p:nvSpPr>
        <p:spPr>
          <a:xfrm rot="0">
            <a:off x="8940186" y="8005049"/>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MORGAN MAXWELL</a:t>
            </a:r>
          </a:p>
        </p:txBody>
      </p:sp>
      <p:sp>
        <p:nvSpPr>
          <p:cNvPr name="TextBox 19" id="19"/>
          <p:cNvSpPr txBox="true"/>
          <p:nvPr/>
        </p:nvSpPr>
        <p:spPr>
          <a:xfrm rot="0">
            <a:off x="12895929" y="8909050"/>
            <a:ext cx="2867087"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Director</a:t>
            </a:r>
          </a:p>
        </p:txBody>
      </p:sp>
      <p:sp>
        <p:nvSpPr>
          <p:cNvPr name="TextBox 20" id="20"/>
          <p:cNvSpPr txBox="true"/>
          <p:nvPr/>
        </p:nvSpPr>
        <p:spPr>
          <a:xfrm rot="0">
            <a:off x="12895929" y="8405099"/>
            <a:ext cx="2237163" cy="39878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NEIL TRAN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2100837">
            <a:off x="898267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Freeform 6" id="6"/>
          <p:cNvSpPr/>
          <p:nvPr/>
        </p:nvSpPr>
        <p:spPr>
          <a:xfrm flipH="false" flipV="false" rot="0">
            <a:off x="1285044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173813"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10" id="10"/>
          <p:cNvSpPr txBox="true"/>
          <p:nvPr/>
        </p:nvSpPr>
        <p:spPr>
          <a:xfrm rot="0">
            <a:off x="1896669" y="882426"/>
            <a:ext cx="4535372"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Ingoude Company</a:t>
            </a:r>
          </a:p>
        </p:txBody>
      </p:sp>
      <p:sp>
        <p:nvSpPr>
          <p:cNvPr name="TextBox 11" id="11"/>
          <p:cNvSpPr txBox="true"/>
          <p:nvPr/>
        </p:nvSpPr>
        <p:spPr>
          <a:xfrm rot="0">
            <a:off x="928665" y="7119480"/>
            <a:ext cx="609669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 by Neil Tran </a:t>
            </a:r>
          </a:p>
        </p:txBody>
      </p:sp>
      <p:sp>
        <p:nvSpPr>
          <p:cNvPr name="TextBox 12" id="12"/>
          <p:cNvSpPr txBox="true"/>
          <p:nvPr/>
        </p:nvSpPr>
        <p:spPr>
          <a:xfrm rot="0">
            <a:off x="1529481" y="9244648"/>
            <a:ext cx="3572146"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www.reallygreatsite.com </a:t>
            </a:r>
          </a:p>
        </p:txBody>
      </p:sp>
      <p:sp>
        <p:nvSpPr>
          <p:cNvPr name="TextBox 13" id="13"/>
          <p:cNvSpPr txBox="true"/>
          <p:nvPr/>
        </p:nvSpPr>
        <p:spPr>
          <a:xfrm rot="0">
            <a:off x="7773888" y="9244648"/>
            <a:ext cx="3725926"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hello@reallygreatsite.com</a:t>
            </a:r>
          </a:p>
        </p:txBody>
      </p:sp>
      <p:sp>
        <p:nvSpPr>
          <p:cNvPr name="TextBox 14" id="14"/>
          <p:cNvSpPr txBox="true"/>
          <p:nvPr/>
        </p:nvSpPr>
        <p:spPr>
          <a:xfrm rot="0">
            <a:off x="13451260" y="9244648"/>
            <a:ext cx="4316991" cy="398780"/>
          </a:xfrm>
          <a:prstGeom prst="rect">
            <a:avLst/>
          </a:prstGeom>
        </p:spPr>
        <p:txBody>
          <a:bodyPr anchor="t" rtlCol="false" tIns="0" lIns="0" bIns="0" rIns="0">
            <a:spAutoFit/>
          </a:bodyPr>
          <a:lstStyle/>
          <a:p>
            <a:pPr algn="l">
              <a:lnSpc>
                <a:spcPts val="3220"/>
              </a:lnSpc>
              <a:spcBef>
                <a:spcPct val="0"/>
              </a:spcBef>
            </a:pPr>
            <a:r>
              <a:rPr lang="en-US" sz="2300">
                <a:solidFill>
                  <a:srgbClr val="E5E1DA"/>
                </a:solidFill>
                <a:latin typeface="Lato"/>
                <a:ea typeface="Lato"/>
                <a:cs typeface="Lato"/>
                <a:sym typeface="Lato"/>
              </a:rPr>
              <a:t>123 Anywhere Street., Any City</a:t>
            </a:r>
          </a:p>
        </p:txBody>
      </p:sp>
      <p:sp>
        <p:nvSpPr>
          <p:cNvPr name="TextBox 15" id="15"/>
          <p:cNvSpPr txBox="true"/>
          <p:nvPr/>
        </p:nvSpPr>
        <p:spPr>
          <a:xfrm rot="0">
            <a:off x="928665" y="5417085"/>
            <a:ext cx="11411477" cy="831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
        <p:nvSpPr>
          <p:cNvPr name="Freeform 16" id="16"/>
          <p:cNvSpPr/>
          <p:nvPr/>
        </p:nvSpPr>
        <p:spPr>
          <a:xfrm flipH="false" flipV="false" rot="0">
            <a:off x="928665" y="9258300"/>
            <a:ext cx="428625" cy="428625"/>
          </a:xfrm>
          <a:custGeom>
            <a:avLst/>
            <a:gdLst/>
            <a:ahLst/>
            <a:cxnLst/>
            <a:rect r="r" b="b" t="t" l="l"/>
            <a:pathLst>
              <a:path h="428625" w="428625">
                <a:moveTo>
                  <a:pt x="0" y="0"/>
                </a:moveTo>
                <a:lnTo>
                  <a:pt x="428625" y="0"/>
                </a:lnTo>
                <a:lnTo>
                  <a:pt x="428625" y="428625"/>
                </a:lnTo>
                <a:lnTo>
                  <a:pt x="0" y="4286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725985" y="3328464"/>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47874" y="7962921"/>
            <a:ext cx="5747719" cy="3384081"/>
          </a:xfrm>
          <a:custGeom>
            <a:avLst/>
            <a:gdLst/>
            <a:ahLst/>
            <a:cxnLst/>
            <a:rect r="r" b="b" t="t" l="l"/>
            <a:pathLst>
              <a:path h="3384081" w="5747719">
                <a:moveTo>
                  <a:pt x="0" y="0"/>
                </a:moveTo>
                <a:lnTo>
                  <a:pt x="5747719" y="0"/>
                </a:lnTo>
                <a:lnTo>
                  <a:pt x="5747719" y="3384080"/>
                </a:lnTo>
                <a:lnTo>
                  <a:pt x="0" y="3384080"/>
                </a:lnTo>
                <a:lnTo>
                  <a:pt x="0" y="0"/>
                </a:lnTo>
                <a:close/>
              </a:path>
            </a:pathLst>
          </a:custGeom>
          <a:blipFill>
            <a:blip r:embed="rId3"/>
            <a:stretch>
              <a:fillRect l="-18302" t="0" r="0" b="-143185"/>
            </a:stretch>
          </a:blipFill>
        </p:spPr>
      </p:sp>
      <p:sp>
        <p:nvSpPr>
          <p:cNvPr name="Freeform 7" id="7"/>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25985" y="713019"/>
            <a:ext cx="7273915" cy="202247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TODAY'S AGENDA</a:t>
            </a:r>
          </a:p>
        </p:txBody>
      </p:sp>
      <p:sp>
        <p:nvSpPr>
          <p:cNvPr name="TextBox 9" id="9"/>
          <p:cNvSpPr txBox="true"/>
          <p:nvPr/>
        </p:nvSpPr>
        <p:spPr>
          <a:xfrm rot="0">
            <a:off x="2224052" y="3934895"/>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Introduction</a:t>
            </a:r>
          </a:p>
        </p:txBody>
      </p:sp>
      <p:sp>
        <p:nvSpPr>
          <p:cNvPr name="TextBox 10" id="10"/>
          <p:cNvSpPr txBox="true"/>
          <p:nvPr/>
        </p:nvSpPr>
        <p:spPr>
          <a:xfrm rot="0">
            <a:off x="1525526" y="3934895"/>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a:t>
            </a:r>
          </a:p>
        </p:txBody>
      </p:sp>
      <p:sp>
        <p:nvSpPr>
          <p:cNvPr name="TextBox 11" id="11"/>
          <p:cNvSpPr txBox="true"/>
          <p:nvPr/>
        </p:nvSpPr>
        <p:spPr>
          <a:xfrm rot="0">
            <a:off x="2224052" y="50736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Problem Statement</a:t>
            </a:r>
          </a:p>
        </p:txBody>
      </p:sp>
      <p:sp>
        <p:nvSpPr>
          <p:cNvPr name="TextBox 12" id="12"/>
          <p:cNvSpPr txBox="true"/>
          <p:nvPr/>
        </p:nvSpPr>
        <p:spPr>
          <a:xfrm rot="0">
            <a:off x="1525526" y="50736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2</a:t>
            </a:r>
          </a:p>
        </p:txBody>
      </p:sp>
      <p:sp>
        <p:nvSpPr>
          <p:cNvPr name="TextBox 13" id="13"/>
          <p:cNvSpPr txBox="true"/>
          <p:nvPr/>
        </p:nvSpPr>
        <p:spPr>
          <a:xfrm rot="0">
            <a:off x="2224052" y="621032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Our Innovative Solutions</a:t>
            </a:r>
          </a:p>
        </p:txBody>
      </p:sp>
      <p:sp>
        <p:nvSpPr>
          <p:cNvPr name="TextBox 14" id="14"/>
          <p:cNvSpPr txBox="true"/>
          <p:nvPr/>
        </p:nvSpPr>
        <p:spPr>
          <a:xfrm rot="0">
            <a:off x="1525526" y="621032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3</a:t>
            </a:r>
          </a:p>
        </p:txBody>
      </p:sp>
      <p:sp>
        <p:nvSpPr>
          <p:cNvPr name="TextBox 15" id="15"/>
          <p:cNvSpPr txBox="true"/>
          <p:nvPr/>
        </p:nvSpPr>
        <p:spPr>
          <a:xfrm rot="0">
            <a:off x="2224052" y="7346970"/>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Discover Our Services</a:t>
            </a:r>
          </a:p>
        </p:txBody>
      </p:sp>
      <p:sp>
        <p:nvSpPr>
          <p:cNvPr name="TextBox 16" id="16"/>
          <p:cNvSpPr txBox="true"/>
          <p:nvPr/>
        </p:nvSpPr>
        <p:spPr>
          <a:xfrm rot="0">
            <a:off x="1525526" y="7346970"/>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4</a:t>
            </a:r>
          </a:p>
        </p:txBody>
      </p:sp>
      <p:sp>
        <p:nvSpPr>
          <p:cNvPr name="TextBox 17" id="17"/>
          <p:cNvSpPr txBox="true"/>
          <p:nvPr/>
        </p:nvSpPr>
        <p:spPr>
          <a:xfrm rot="0">
            <a:off x="2224052" y="8483621"/>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Size of Market</a:t>
            </a:r>
          </a:p>
        </p:txBody>
      </p:sp>
      <p:sp>
        <p:nvSpPr>
          <p:cNvPr name="TextBox 18" id="18"/>
          <p:cNvSpPr txBox="true"/>
          <p:nvPr/>
        </p:nvSpPr>
        <p:spPr>
          <a:xfrm rot="0">
            <a:off x="1525526" y="8483621"/>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5</a:t>
            </a:r>
          </a:p>
        </p:txBody>
      </p:sp>
      <p:sp>
        <p:nvSpPr>
          <p:cNvPr name="TextBox 19" id="19"/>
          <p:cNvSpPr txBox="true"/>
          <p:nvPr/>
        </p:nvSpPr>
        <p:spPr>
          <a:xfrm rot="0">
            <a:off x="9621293" y="3935958"/>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Direct &amp; Indirect Competitor</a:t>
            </a:r>
          </a:p>
        </p:txBody>
      </p:sp>
      <p:sp>
        <p:nvSpPr>
          <p:cNvPr name="TextBox 20" id="20"/>
          <p:cNvSpPr txBox="true"/>
          <p:nvPr/>
        </p:nvSpPr>
        <p:spPr>
          <a:xfrm rot="0">
            <a:off x="8922767" y="3935958"/>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6</a:t>
            </a:r>
          </a:p>
        </p:txBody>
      </p:sp>
      <p:sp>
        <p:nvSpPr>
          <p:cNvPr name="TextBox 21" id="21"/>
          <p:cNvSpPr txBox="true"/>
          <p:nvPr/>
        </p:nvSpPr>
        <p:spPr>
          <a:xfrm rot="0">
            <a:off x="9621293" y="50747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Problem Statement</a:t>
            </a:r>
          </a:p>
        </p:txBody>
      </p:sp>
      <p:sp>
        <p:nvSpPr>
          <p:cNvPr name="TextBox 22" id="22"/>
          <p:cNvSpPr txBox="true"/>
          <p:nvPr/>
        </p:nvSpPr>
        <p:spPr>
          <a:xfrm rot="0">
            <a:off x="8922767" y="50747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7</a:t>
            </a:r>
          </a:p>
        </p:txBody>
      </p:sp>
      <p:sp>
        <p:nvSpPr>
          <p:cNvPr name="TextBox 23" id="23"/>
          <p:cNvSpPr txBox="true"/>
          <p:nvPr/>
        </p:nvSpPr>
        <p:spPr>
          <a:xfrm rot="0">
            <a:off x="9621293" y="62113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Our Innovative Solutions</a:t>
            </a:r>
          </a:p>
        </p:txBody>
      </p:sp>
      <p:sp>
        <p:nvSpPr>
          <p:cNvPr name="TextBox 24" id="24"/>
          <p:cNvSpPr txBox="true"/>
          <p:nvPr/>
        </p:nvSpPr>
        <p:spPr>
          <a:xfrm rot="0">
            <a:off x="8922767" y="621138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8</a:t>
            </a:r>
          </a:p>
        </p:txBody>
      </p:sp>
      <p:sp>
        <p:nvSpPr>
          <p:cNvPr name="TextBox 25" id="25"/>
          <p:cNvSpPr txBox="true"/>
          <p:nvPr/>
        </p:nvSpPr>
        <p:spPr>
          <a:xfrm rot="0">
            <a:off x="9621293" y="734803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Discover Our Services</a:t>
            </a:r>
          </a:p>
        </p:txBody>
      </p:sp>
      <p:sp>
        <p:nvSpPr>
          <p:cNvPr name="TextBox 26" id="26"/>
          <p:cNvSpPr txBox="true"/>
          <p:nvPr/>
        </p:nvSpPr>
        <p:spPr>
          <a:xfrm rot="0">
            <a:off x="8922767" y="734803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9</a:t>
            </a:r>
          </a:p>
        </p:txBody>
      </p:sp>
      <p:sp>
        <p:nvSpPr>
          <p:cNvPr name="TextBox 27" id="27"/>
          <p:cNvSpPr txBox="true"/>
          <p:nvPr/>
        </p:nvSpPr>
        <p:spPr>
          <a:xfrm rot="0">
            <a:off x="9621293" y="8484683"/>
            <a:ext cx="5441644" cy="4222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Size of Market</a:t>
            </a:r>
          </a:p>
        </p:txBody>
      </p:sp>
      <p:sp>
        <p:nvSpPr>
          <p:cNvPr name="TextBox 28" id="28"/>
          <p:cNvSpPr txBox="true"/>
          <p:nvPr/>
        </p:nvSpPr>
        <p:spPr>
          <a:xfrm rot="0">
            <a:off x="8922767" y="8484683"/>
            <a:ext cx="444559" cy="42227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Lato Bold"/>
                <a:ea typeface="Lato Bold"/>
                <a:cs typeface="Lato Bold"/>
                <a:sym typeface="Lato Bold"/>
              </a:rPr>
              <a:t>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83875" y="0"/>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9244" r="-8446" b="0"/>
              </a:stretch>
            </a:blipFill>
            <a:ln cap="sq">
              <a:noFill/>
              <a:prstDash val="solid"/>
              <a:miter/>
            </a:ln>
          </p:spPr>
        </p:sp>
      </p:grpSp>
      <p:grpSp>
        <p:nvGrpSpPr>
          <p:cNvPr name="Group 4" id="4"/>
          <p:cNvGrpSpPr/>
          <p:nvPr/>
        </p:nvGrpSpPr>
        <p:grpSpPr>
          <a:xfrm rot="0">
            <a:off x="1028700" y="14829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6626729">
            <a:off x="-8130685" y="1817905"/>
            <a:ext cx="12221289" cy="8822969"/>
          </a:xfrm>
          <a:custGeom>
            <a:avLst/>
            <a:gdLst/>
            <a:ahLst/>
            <a:cxnLst/>
            <a:rect r="r" b="b" t="t" l="l"/>
            <a:pathLst>
              <a:path h="8822969" w="12221289">
                <a:moveTo>
                  <a:pt x="12221289" y="0"/>
                </a:moveTo>
                <a:lnTo>
                  <a:pt x="0" y="0"/>
                </a:lnTo>
                <a:lnTo>
                  <a:pt x="0" y="8822968"/>
                </a:lnTo>
                <a:lnTo>
                  <a:pt x="12221289" y="8822968"/>
                </a:lnTo>
                <a:lnTo>
                  <a:pt x="12221289" y="0"/>
                </a:lnTo>
                <a:close/>
              </a:path>
            </a:pathLst>
          </a:custGeom>
          <a:blipFill>
            <a:blip r:embed="rId3"/>
            <a:stretch>
              <a:fillRect l="0" t="0" r="0" b="0"/>
            </a:stretch>
          </a:blipFill>
        </p:spPr>
      </p:sp>
      <p:sp>
        <p:nvSpPr>
          <p:cNvPr name="Freeform 8" id="8"/>
          <p:cNvSpPr/>
          <p:nvPr/>
        </p:nvSpPr>
        <p:spPr>
          <a:xfrm flipH="false" flipV="false" rot="0">
            <a:off x="10212631" y="3782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683564" y="4395060"/>
            <a:ext cx="9267604" cy="1163320"/>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We're your dedicated partners in propelling startups toward success. With a blend of expertise and innovation, we offer comprehensive solutions tailored to meet the specific needs of each venture we work with.</a:t>
            </a:r>
          </a:p>
        </p:txBody>
      </p:sp>
      <p:sp>
        <p:nvSpPr>
          <p:cNvPr name="TextBox 10" id="10"/>
          <p:cNvSpPr txBox="true"/>
          <p:nvPr/>
        </p:nvSpPr>
        <p:spPr>
          <a:xfrm rot="0">
            <a:off x="2339023" y="2285225"/>
            <a:ext cx="8043479" cy="987425"/>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INTRODUCTION</a:t>
            </a:r>
          </a:p>
        </p:txBody>
      </p:sp>
      <p:sp>
        <p:nvSpPr>
          <p:cNvPr name="TextBox 11" id="11"/>
          <p:cNvSpPr txBox="true"/>
          <p:nvPr/>
        </p:nvSpPr>
        <p:spPr>
          <a:xfrm rot="0">
            <a:off x="3698141" y="6184526"/>
            <a:ext cx="8253027" cy="2334895"/>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From strategic guidance to brand development and digital marketing, we're committed to empowering startups to thrive in competitive markets. Our collaborative approach ensures that we're not just service providers but invested advocates for your growth. Let us be the catalyst for your startup's journey, guiding you towards achieving your goals and beyond.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401004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750556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9798106" y="86963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Lack of Brand Differentiation</a:t>
            </a:r>
          </a:p>
        </p:txBody>
      </p:sp>
      <p:sp>
        <p:nvSpPr>
          <p:cNvPr name="TextBox 11" id="11"/>
          <p:cNvSpPr txBox="true"/>
          <p:nvPr/>
        </p:nvSpPr>
        <p:spPr>
          <a:xfrm rot="0">
            <a:off x="9798106" y="1631944"/>
            <a:ext cx="7461194" cy="14801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Startups often find it hard to make their brand unique in a crowded market. Without a clear way to stand out, they struggle to catch the eye of potential customers and lose out to bigger competitors.</a:t>
            </a:r>
          </a:p>
        </p:txBody>
      </p:sp>
      <p:sp>
        <p:nvSpPr>
          <p:cNvPr name="TextBox 12" id="12"/>
          <p:cNvSpPr txBox="true"/>
          <p:nvPr/>
        </p:nvSpPr>
        <p:spPr>
          <a:xfrm rot="0">
            <a:off x="1028700" y="6059170"/>
            <a:ext cx="5853180"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PROBLEM STATEMENT</a:t>
            </a:r>
          </a:p>
        </p:txBody>
      </p:sp>
      <p:sp>
        <p:nvSpPr>
          <p:cNvPr name="TextBox 13" id="13"/>
          <p:cNvSpPr txBox="true"/>
          <p:nvPr/>
        </p:nvSpPr>
        <p:spPr>
          <a:xfrm rot="0">
            <a:off x="9798106" y="3995893"/>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Inconsistent Brand Messaging</a:t>
            </a:r>
          </a:p>
        </p:txBody>
      </p:sp>
      <p:sp>
        <p:nvSpPr>
          <p:cNvPr name="TextBox 14" id="14"/>
          <p:cNvSpPr txBox="true"/>
          <p:nvPr/>
        </p:nvSpPr>
        <p:spPr>
          <a:xfrm rot="0">
            <a:off x="9798106" y="4755988"/>
            <a:ext cx="7461194" cy="18516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inconsistency in brand messaging across various marketing channels confuses potential customers and dilutes brand perception. Startups often face challenges in maintaining a cohesive message that effectively communicates their value proposition and resonates with their target audience.</a:t>
            </a:r>
          </a:p>
        </p:txBody>
      </p:sp>
      <p:sp>
        <p:nvSpPr>
          <p:cNvPr name="TextBox 15" id="15"/>
          <p:cNvSpPr txBox="true"/>
          <p:nvPr/>
        </p:nvSpPr>
        <p:spPr>
          <a:xfrm rot="0">
            <a:off x="9798106" y="7491412"/>
            <a:ext cx="51996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Keeping Up with Trends</a:t>
            </a:r>
          </a:p>
        </p:txBody>
      </p:sp>
      <p:sp>
        <p:nvSpPr>
          <p:cNvPr name="TextBox 16" id="16"/>
          <p:cNvSpPr txBox="true"/>
          <p:nvPr/>
        </p:nvSpPr>
        <p:spPr>
          <a:xfrm rot="0">
            <a:off x="9798106" y="8251507"/>
            <a:ext cx="7461194" cy="110871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The market changes fast, and startups need to keep up. But without a big team or resources, it's tough to stay on top of the latest trends and adapt their marketing strategies accordingly.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844491" y="-3015084"/>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3" id="3"/>
          <p:cNvSpPr/>
          <p:nvPr/>
        </p:nvSpPr>
        <p:spPr>
          <a:xfrm flipH="false" flipV="false" rot="5400000">
            <a:off x="14011079" y="-2759658"/>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760535" y="4910099"/>
            <a:ext cx="705511" cy="722674"/>
          </a:xfrm>
          <a:custGeom>
            <a:avLst/>
            <a:gdLst/>
            <a:ahLst/>
            <a:cxnLst/>
            <a:rect r="r" b="b" t="t" l="l"/>
            <a:pathLst>
              <a:path h="722674" w="705511">
                <a:moveTo>
                  <a:pt x="0" y="0"/>
                </a:moveTo>
                <a:lnTo>
                  <a:pt x="705510" y="0"/>
                </a:lnTo>
                <a:lnTo>
                  <a:pt x="705510" y="722674"/>
                </a:lnTo>
                <a:lnTo>
                  <a:pt x="0" y="722674"/>
                </a:lnTo>
                <a:lnTo>
                  <a:pt x="0" y="0"/>
                </a:lnTo>
                <a:close/>
              </a:path>
            </a:pathLst>
          </a:custGeom>
          <a:blipFill>
            <a:blip r:embed="rId3"/>
            <a:stretch>
              <a:fillRect l="0" t="0" r="0" b="0"/>
            </a:stretch>
          </a:blipFill>
        </p:spPr>
      </p:sp>
      <p:sp>
        <p:nvSpPr>
          <p:cNvPr name="Freeform 5" id="5"/>
          <p:cNvSpPr/>
          <p:nvPr/>
        </p:nvSpPr>
        <p:spPr>
          <a:xfrm flipH="false" flipV="false" rot="0">
            <a:off x="760535"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6" id="6"/>
          <p:cNvSpPr/>
          <p:nvPr/>
        </p:nvSpPr>
        <p:spPr>
          <a:xfrm flipH="false" flipV="false" rot="0">
            <a:off x="6777204"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7" id="7"/>
          <p:cNvSpPr/>
          <p:nvPr/>
        </p:nvSpPr>
        <p:spPr>
          <a:xfrm flipH="false" flipV="false" rot="0">
            <a:off x="7135831" y="4682845"/>
            <a:ext cx="1256063" cy="1359911"/>
          </a:xfrm>
          <a:custGeom>
            <a:avLst/>
            <a:gdLst/>
            <a:ahLst/>
            <a:cxnLst/>
            <a:rect r="r" b="b" t="t" l="l"/>
            <a:pathLst>
              <a:path h="1359911" w="1256063">
                <a:moveTo>
                  <a:pt x="0" y="0"/>
                </a:moveTo>
                <a:lnTo>
                  <a:pt x="1256063" y="0"/>
                </a:lnTo>
                <a:lnTo>
                  <a:pt x="1256063" y="1359911"/>
                </a:lnTo>
                <a:lnTo>
                  <a:pt x="0" y="1359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63073" y="4682845"/>
            <a:ext cx="1359911" cy="1359911"/>
          </a:xfrm>
          <a:custGeom>
            <a:avLst/>
            <a:gdLst/>
            <a:ahLst/>
            <a:cxnLst/>
            <a:rect r="r" b="b" t="t" l="l"/>
            <a:pathLst>
              <a:path h="1359911" w="1359911">
                <a:moveTo>
                  <a:pt x="0" y="0"/>
                </a:moveTo>
                <a:lnTo>
                  <a:pt x="1359911" y="0"/>
                </a:lnTo>
                <a:lnTo>
                  <a:pt x="1359911" y="1359911"/>
                </a:lnTo>
                <a:lnTo>
                  <a:pt x="0" y="1359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793873" y="4910099"/>
            <a:ext cx="717254" cy="722674"/>
          </a:xfrm>
          <a:custGeom>
            <a:avLst/>
            <a:gdLst/>
            <a:ahLst/>
            <a:cxnLst/>
            <a:rect r="r" b="b" t="t" l="l"/>
            <a:pathLst>
              <a:path h="722674" w="717254">
                <a:moveTo>
                  <a:pt x="0" y="0"/>
                </a:moveTo>
                <a:lnTo>
                  <a:pt x="717254" y="0"/>
                </a:lnTo>
                <a:lnTo>
                  <a:pt x="717254" y="722674"/>
                </a:lnTo>
                <a:lnTo>
                  <a:pt x="0" y="722674"/>
                </a:lnTo>
                <a:lnTo>
                  <a:pt x="0" y="0"/>
                </a:lnTo>
                <a:close/>
              </a:path>
            </a:pathLst>
          </a:custGeom>
          <a:blipFill>
            <a:blip r:embed="rId4"/>
            <a:stretch>
              <a:fillRect l="0" t="0" r="0" b="0"/>
            </a:stretch>
          </a:blipFill>
        </p:spPr>
      </p:sp>
      <p:sp>
        <p:nvSpPr>
          <p:cNvPr name="Freeform 10" id="10"/>
          <p:cNvSpPr/>
          <p:nvPr/>
        </p:nvSpPr>
        <p:spPr>
          <a:xfrm flipH="false" flipV="false" rot="0">
            <a:off x="13152500" y="4792769"/>
            <a:ext cx="1504361" cy="1249988"/>
          </a:xfrm>
          <a:custGeom>
            <a:avLst/>
            <a:gdLst/>
            <a:ahLst/>
            <a:cxnLst/>
            <a:rect r="r" b="b" t="t" l="l"/>
            <a:pathLst>
              <a:path h="1249988" w="1504361">
                <a:moveTo>
                  <a:pt x="0" y="0"/>
                </a:moveTo>
                <a:lnTo>
                  <a:pt x="1504361" y="0"/>
                </a:lnTo>
                <a:lnTo>
                  <a:pt x="1504361" y="1249987"/>
                </a:lnTo>
                <a:lnTo>
                  <a:pt x="0" y="12499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760535" y="6414231"/>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Find Unique Selling Point</a:t>
            </a:r>
          </a:p>
        </p:txBody>
      </p:sp>
      <p:sp>
        <p:nvSpPr>
          <p:cNvPr name="TextBox 12" id="12"/>
          <p:cNvSpPr txBox="true"/>
          <p:nvPr/>
        </p:nvSpPr>
        <p:spPr>
          <a:xfrm rot="0">
            <a:off x="760535" y="7208393"/>
            <a:ext cx="4733925" cy="22231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Help startups figure out what makes them special and build their brand around it. This involves learning about their competitors and target audience, then creating a clear message that sets them apart.</a:t>
            </a:r>
          </a:p>
        </p:txBody>
      </p:sp>
      <p:sp>
        <p:nvSpPr>
          <p:cNvPr name="TextBox 13" id="13"/>
          <p:cNvSpPr txBox="true"/>
          <p:nvPr/>
        </p:nvSpPr>
        <p:spPr>
          <a:xfrm rot="0">
            <a:off x="2238056" y="1019175"/>
            <a:ext cx="7096492"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OUR INNOVATIVE SOLUTIONS</a:t>
            </a:r>
          </a:p>
        </p:txBody>
      </p:sp>
      <p:sp>
        <p:nvSpPr>
          <p:cNvPr name="TextBox 14" id="14"/>
          <p:cNvSpPr txBox="true"/>
          <p:nvPr/>
        </p:nvSpPr>
        <p:spPr>
          <a:xfrm rot="0">
            <a:off x="6777204" y="6414231"/>
            <a:ext cx="473392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Brand Messaging Guidelines</a:t>
            </a:r>
          </a:p>
        </p:txBody>
      </p:sp>
      <p:sp>
        <p:nvSpPr>
          <p:cNvPr name="TextBox 15" id="15"/>
          <p:cNvSpPr txBox="true"/>
          <p:nvPr/>
        </p:nvSpPr>
        <p:spPr>
          <a:xfrm rot="0">
            <a:off x="6777204" y="7208393"/>
            <a:ext cx="4733925" cy="1851660"/>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Make sure all of the startup's marketing materials send the same message. This means having clear guidelines for how they talk about themselves and making sure everyone sticks to them.</a:t>
            </a:r>
          </a:p>
        </p:txBody>
      </p:sp>
      <p:sp>
        <p:nvSpPr>
          <p:cNvPr name="TextBox 16" id="16"/>
          <p:cNvSpPr txBox="true"/>
          <p:nvPr/>
        </p:nvSpPr>
        <p:spPr>
          <a:xfrm rot="0">
            <a:off x="12793873" y="6414231"/>
            <a:ext cx="4733593"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Agile Marketing Approach</a:t>
            </a:r>
          </a:p>
        </p:txBody>
      </p:sp>
      <p:sp>
        <p:nvSpPr>
          <p:cNvPr name="TextBox 17" id="17"/>
          <p:cNvSpPr txBox="true"/>
          <p:nvPr/>
        </p:nvSpPr>
        <p:spPr>
          <a:xfrm rot="0">
            <a:off x="12793873" y="7208393"/>
            <a:ext cx="4733593" cy="222313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Help startups adapt quickly to changes in the market. This means keeping an eye on what's happening, analyzing data, and being willing to try new things to keep their marketing strategy fresh and effective.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71414" y="1920068"/>
            <a:ext cx="13745171" cy="10034901"/>
          </a:xfrm>
          <a:custGeom>
            <a:avLst/>
            <a:gdLst/>
            <a:ahLst/>
            <a:cxnLst/>
            <a:rect r="r" b="b" t="t" l="l"/>
            <a:pathLst>
              <a:path h="10034901" w="13745171">
                <a:moveTo>
                  <a:pt x="0" y="0"/>
                </a:moveTo>
                <a:lnTo>
                  <a:pt x="13745172" y="0"/>
                </a:lnTo>
                <a:lnTo>
                  <a:pt x="13745172" y="10034901"/>
                </a:lnTo>
                <a:lnTo>
                  <a:pt x="0" y="10034901"/>
                </a:lnTo>
                <a:lnTo>
                  <a:pt x="0" y="0"/>
                </a:lnTo>
                <a:close/>
              </a:path>
            </a:pathLst>
          </a:custGeom>
          <a:blipFill>
            <a:blip r:embed="rId2"/>
            <a:stretch>
              <a:fillRect l="-523" t="0" r="-523" b="0"/>
            </a:stretch>
          </a:blipFill>
        </p:spPr>
      </p:sp>
      <p:grpSp>
        <p:nvGrpSpPr>
          <p:cNvPr name="Group 3" id="3"/>
          <p:cNvGrpSpPr/>
          <p:nvPr/>
        </p:nvGrpSpPr>
        <p:grpSpPr>
          <a:xfrm rot="0">
            <a:off x="1830997" y="2456061"/>
            <a:ext cx="6823913" cy="839660"/>
            <a:chOff x="0" y="0"/>
            <a:chExt cx="1797245" cy="221145"/>
          </a:xfrm>
        </p:grpSpPr>
        <p:sp>
          <p:nvSpPr>
            <p:cNvPr name="Freeform 4" id="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30997" y="3489505"/>
            <a:ext cx="6823913" cy="2112056"/>
            <a:chOff x="0" y="0"/>
            <a:chExt cx="1797245" cy="556262"/>
          </a:xfrm>
        </p:grpSpPr>
        <p:sp>
          <p:nvSpPr>
            <p:cNvPr name="Freeform 7" id="7"/>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7950446" y="2645563"/>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0" id="10"/>
          <p:cNvGrpSpPr/>
          <p:nvPr/>
        </p:nvGrpSpPr>
        <p:grpSpPr>
          <a:xfrm rot="0">
            <a:off x="9633090" y="2456061"/>
            <a:ext cx="6823913" cy="839660"/>
            <a:chOff x="0" y="0"/>
            <a:chExt cx="1797245" cy="221145"/>
          </a:xfrm>
        </p:grpSpPr>
        <p:sp>
          <p:nvSpPr>
            <p:cNvPr name="Freeform 11" id="11"/>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12" id="12"/>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633090" y="3489505"/>
            <a:ext cx="6823913" cy="2112056"/>
            <a:chOff x="0" y="0"/>
            <a:chExt cx="1797245" cy="556262"/>
          </a:xfrm>
        </p:grpSpPr>
        <p:sp>
          <p:nvSpPr>
            <p:cNvPr name="Freeform 14" id="14"/>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name="TextBox 15" id="15"/>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830997" y="6287361"/>
            <a:ext cx="6823913" cy="839660"/>
            <a:chOff x="0" y="0"/>
            <a:chExt cx="1797245" cy="221145"/>
          </a:xfrm>
        </p:grpSpPr>
        <p:sp>
          <p:nvSpPr>
            <p:cNvPr name="Freeform 17" id="17"/>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18" id="18"/>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830997" y="7320805"/>
            <a:ext cx="6823913" cy="2112056"/>
            <a:chOff x="0" y="0"/>
            <a:chExt cx="1797245" cy="556262"/>
          </a:xfrm>
        </p:grpSpPr>
        <p:sp>
          <p:nvSpPr>
            <p:cNvPr name="Freeform 20" id="20"/>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21" id="21"/>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7950446" y="6476864"/>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23" id="23"/>
          <p:cNvGrpSpPr/>
          <p:nvPr/>
        </p:nvGrpSpPr>
        <p:grpSpPr>
          <a:xfrm rot="0">
            <a:off x="9633090" y="6287361"/>
            <a:ext cx="6823913" cy="839660"/>
            <a:chOff x="0" y="0"/>
            <a:chExt cx="1797245" cy="221145"/>
          </a:xfrm>
        </p:grpSpPr>
        <p:sp>
          <p:nvSpPr>
            <p:cNvPr name="Freeform 24" id="2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25" id="2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9633090" y="7320805"/>
            <a:ext cx="6823913" cy="2112056"/>
            <a:chOff x="0" y="0"/>
            <a:chExt cx="1797245" cy="556262"/>
          </a:xfrm>
        </p:grpSpPr>
        <p:sp>
          <p:nvSpPr>
            <p:cNvPr name="Freeform 27" id="27"/>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28" id="28"/>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5753800" y="6476864"/>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30" id="30"/>
          <p:cNvSpPr/>
          <p:nvPr/>
        </p:nvSpPr>
        <p:spPr>
          <a:xfrm flipH="false" flipV="false" rot="0">
            <a:off x="15764658" y="2647291"/>
            <a:ext cx="446341" cy="457200"/>
          </a:xfrm>
          <a:custGeom>
            <a:avLst/>
            <a:gdLst/>
            <a:ahLst/>
            <a:cxnLst/>
            <a:rect r="r" b="b" t="t" l="l"/>
            <a:pathLst>
              <a:path h="457200" w="446341">
                <a:moveTo>
                  <a:pt x="0" y="0"/>
                </a:moveTo>
                <a:lnTo>
                  <a:pt x="446342" y="0"/>
                </a:lnTo>
                <a:lnTo>
                  <a:pt x="446342" y="457200"/>
                </a:lnTo>
                <a:lnTo>
                  <a:pt x="0" y="457200"/>
                </a:lnTo>
                <a:lnTo>
                  <a:pt x="0" y="0"/>
                </a:lnTo>
                <a:close/>
              </a:path>
            </a:pathLst>
          </a:custGeom>
          <a:blipFill>
            <a:blip r:embed="rId4"/>
            <a:stretch>
              <a:fillRect l="0" t="0" r="0" b="0"/>
            </a:stretch>
          </a:blipFill>
        </p:spPr>
      </p:sp>
      <p:sp>
        <p:nvSpPr>
          <p:cNvPr name="TextBox 31" id="31"/>
          <p:cNvSpPr txBox="true"/>
          <p:nvPr/>
        </p:nvSpPr>
        <p:spPr>
          <a:xfrm rot="0">
            <a:off x="2306861" y="26314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BRAND BUILDING</a:t>
            </a:r>
          </a:p>
        </p:txBody>
      </p:sp>
      <p:sp>
        <p:nvSpPr>
          <p:cNvPr name="TextBox 32" id="32"/>
          <p:cNvSpPr txBox="true"/>
          <p:nvPr/>
        </p:nvSpPr>
        <p:spPr>
          <a:xfrm rot="0">
            <a:off x="2306861" y="3940061"/>
            <a:ext cx="5872185" cy="11633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We create a strong brand identity, including logos and design elements, to help startups stand out and gain trust.</a:t>
            </a:r>
          </a:p>
        </p:txBody>
      </p:sp>
      <p:sp>
        <p:nvSpPr>
          <p:cNvPr name="TextBox 33" id="33"/>
          <p:cNvSpPr txBox="true"/>
          <p:nvPr/>
        </p:nvSpPr>
        <p:spPr>
          <a:xfrm rot="0">
            <a:off x="4525413" y="732618"/>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DISCOVER OUR SERVICES</a:t>
            </a:r>
          </a:p>
        </p:txBody>
      </p:sp>
      <p:sp>
        <p:nvSpPr>
          <p:cNvPr name="TextBox 34" id="34"/>
          <p:cNvSpPr txBox="true"/>
          <p:nvPr/>
        </p:nvSpPr>
        <p:spPr>
          <a:xfrm rot="0">
            <a:off x="10108954" y="26314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DIGITAL MARKETING</a:t>
            </a:r>
          </a:p>
        </p:txBody>
      </p:sp>
      <p:sp>
        <p:nvSpPr>
          <p:cNvPr name="TextBox 35" id="35"/>
          <p:cNvSpPr txBox="true"/>
          <p:nvPr/>
        </p:nvSpPr>
        <p:spPr>
          <a:xfrm rot="0">
            <a:off x="10108954" y="3940061"/>
            <a:ext cx="5872185" cy="11633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We develop effective online marketing strategies using channels like social media, email, and ads to reach potential customers.</a:t>
            </a:r>
          </a:p>
        </p:txBody>
      </p:sp>
      <p:sp>
        <p:nvSpPr>
          <p:cNvPr name="TextBox 36" id="36"/>
          <p:cNvSpPr txBox="true"/>
          <p:nvPr/>
        </p:nvSpPr>
        <p:spPr>
          <a:xfrm rot="0">
            <a:off x="2306861" y="64627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MARKETING ANALYTICS</a:t>
            </a:r>
          </a:p>
        </p:txBody>
      </p:sp>
      <p:sp>
        <p:nvSpPr>
          <p:cNvPr name="TextBox 37" id="37"/>
          <p:cNvSpPr txBox="true"/>
          <p:nvPr/>
        </p:nvSpPr>
        <p:spPr>
          <a:xfrm rot="0">
            <a:off x="2306861" y="7771361"/>
            <a:ext cx="5872185" cy="11633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We provide insights and reports on marketing performance to help startups make informed decisions.</a:t>
            </a:r>
          </a:p>
        </p:txBody>
      </p:sp>
      <p:sp>
        <p:nvSpPr>
          <p:cNvPr name="TextBox 38" id="38"/>
          <p:cNvSpPr txBox="true"/>
          <p:nvPr/>
        </p:nvSpPr>
        <p:spPr>
          <a:xfrm rot="0">
            <a:off x="10108954" y="64627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PR SUPPORT</a:t>
            </a:r>
          </a:p>
        </p:txBody>
      </p:sp>
      <p:sp>
        <p:nvSpPr>
          <p:cNvPr name="TextBox 39" id="39"/>
          <p:cNvSpPr txBox="true"/>
          <p:nvPr/>
        </p:nvSpPr>
        <p:spPr>
          <a:xfrm rot="0">
            <a:off x="10108954" y="7771361"/>
            <a:ext cx="5872185" cy="11633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Lato"/>
                <a:ea typeface="Lato"/>
                <a:cs typeface="Lato"/>
                <a:sym typeface="Lato"/>
              </a:rPr>
              <a:t>We help startups get media coverage and build relationships with relevant journalists and influencers.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7196037" y="860789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144000" y="947720"/>
            <a:ext cx="8229600" cy="82296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560263" y="1065064"/>
            <a:ext cx="6529097" cy="652909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048871" y="1184144"/>
            <a:ext cx="4606904" cy="460690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38100" cap="sq">
              <a:solidFill>
                <a:srgbClr val="E5E1DA"/>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42975" y="4049006"/>
            <a:ext cx="7188059" cy="2966085"/>
          </a:xfrm>
          <a:prstGeom prst="rect">
            <a:avLst/>
          </a:prstGeom>
        </p:spPr>
        <p:txBody>
          <a:bodyPr anchor="t" rtlCol="false" tIns="0" lIns="0" bIns="0" rIns="0">
            <a:spAutoFit/>
          </a:bodyPr>
          <a:lstStyle/>
          <a:p>
            <a:pPr algn="l">
              <a:lnSpc>
                <a:spcPts val="2940"/>
              </a:lnSpc>
              <a:spcBef>
                <a:spcPct val="0"/>
              </a:spcBef>
            </a:pPr>
            <a:r>
              <a:rPr lang="en-US" sz="2100">
                <a:solidFill>
                  <a:srgbClr val="E5E1DA"/>
                </a:solidFill>
                <a:latin typeface="Lato"/>
                <a:ea typeface="Lato"/>
                <a:cs typeface="Lato"/>
                <a:sym typeface="Lato"/>
              </a:rPr>
              <a:t>Understanding the market size is important for us. In the US, there are about 32 million small businesses. We're aiming at industries like technology, e-commerce, and professional services, which are about 30% of all small businesses. That means we're looking at around 9.6 million potential customers. Our goal is to get about 5% of them, which would be roughly 480,000 businesses. This helps us know who to target and plan our growth strategy.</a:t>
            </a:r>
          </a:p>
        </p:txBody>
      </p:sp>
      <p:sp>
        <p:nvSpPr>
          <p:cNvPr name="TextBox 15" id="15"/>
          <p:cNvSpPr txBox="true"/>
          <p:nvPr/>
        </p:nvSpPr>
        <p:spPr>
          <a:xfrm rot="0">
            <a:off x="942975" y="1706421"/>
            <a:ext cx="5886506"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SIZE OF MARKET</a:t>
            </a:r>
          </a:p>
        </p:txBody>
      </p:sp>
      <p:sp>
        <p:nvSpPr>
          <p:cNvPr name="TextBox 16" id="16"/>
          <p:cNvSpPr txBox="true"/>
          <p:nvPr/>
        </p:nvSpPr>
        <p:spPr>
          <a:xfrm rot="-1906815">
            <a:off x="12993495" y="7294339"/>
            <a:ext cx="3897077" cy="949973"/>
          </a:xfrm>
          <a:prstGeom prst="rect">
            <a:avLst/>
          </a:prstGeom>
        </p:spPr>
        <p:txBody>
          <a:bodyPr anchor="t" rtlCol="false" tIns="0" lIns="0" bIns="0" rIns="0">
            <a:spAutoFit/>
          </a:bodyPr>
          <a:lstStyle/>
          <a:p>
            <a:pPr algn="ctr">
              <a:lnSpc>
                <a:spcPts val="3080"/>
              </a:lnSpc>
              <a:spcBef>
                <a:spcPct val="0"/>
              </a:spcBef>
            </a:pPr>
            <a:r>
              <a:rPr lang="en-US" sz="2200">
                <a:solidFill>
                  <a:srgbClr val="E5E1DA"/>
                </a:solidFill>
                <a:latin typeface="Lato"/>
                <a:ea typeface="Lato"/>
                <a:cs typeface="Lato"/>
                <a:sym typeface="Lato"/>
              </a:rPr>
              <a:t>Total Addressable Market: 32 M</a:t>
            </a:r>
          </a:p>
        </p:txBody>
      </p:sp>
      <p:sp>
        <p:nvSpPr>
          <p:cNvPr name="TextBox 17" id="17"/>
          <p:cNvSpPr txBox="true"/>
          <p:nvPr/>
        </p:nvSpPr>
        <p:spPr>
          <a:xfrm rot="-1594631">
            <a:off x="11601197" y="5509481"/>
            <a:ext cx="4332561" cy="1403611"/>
          </a:xfrm>
          <a:prstGeom prst="rect">
            <a:avLst/>
          </a:prstGeom>
        </p:spPr>
        <p:txBody>
          <a:bodyPr anchor="t" rtlCol="false" tIns="0" lIns="0" bIns="0" rIns="0">
            <a:spAutoFit/>
          </a:bodyPr>
          <a:lstStyle/>
          <a:p>
            <a:pPr algn="ctr">
              <a:lnSpc>
                <a:spcPts val="3080"/>
              </a:lnSpc>
              <a:spcBef>
                <a:spcPct val="0"/>
              </a:spcBef>
            </a:pPr>
            <a:r>
              <a:rPr lang="en-US" sz="2200">
                <a:solidFill>
                  <a:srgbClr val="E5E1DA"/>
                </a:solidFill>
                <a:latin typeface="Lato"/>
                <a:ea typeface="Lato"/>
                <a:cs typeface="Lato"/>
                <a:sym typeface="Lato"/>
              </a:rPr>
              <a:t>Serviceable Addressable Market: 9.6 M</a:t>
            </a:r>
          </a:p>
        </p:txBody>
      </p:sp>
      <p:sp>
        <p:nvSpPr>
          <p:cNvPr name="TextBox 18" id="18"/>
          <p:cNvSpPr txBox="true"/>
          <p:nvPr/>
        </p:nvSpPr>
        <p:spPr>
          <a:xfrm rot="-1277786">
            <a:off x="10861839" y="3643619"/>
            <a:ext cx="3721397" cy="1605571"/>
          </a:xfrm>
          <a:prstGeom prst="rect">
            <a:avLst/>
          </a:prstGeom>
        </p:spPr>
        <p:txBody>
          <a:bodyPr anchor="t" rtlCol="false" tIns="0" lIns="0" bIns="0" rIns="0">
            <a:spAutoFit/>
          </a:bodyPr>
          <a:lstStyle/>
          <a:p>
            <a:pPr algn="ctr">
              <a:lnSpc>
                <a:spcPts val="3080"/>
              </a:lnSpc>
              <a:spcBef>
                <a:spcPct val="0"/>
              </a:spcBef>
            </a:pPr>
            <a:r>
              <a:rPr lang="en-US" sz="2200">
                <a:solidFill>
                  <a:srgbClr val="E5E1DA"/>
                </a:solidFill>
                <a:latin typeface="Lato"/>
                <a:ea typeface="Lato"/>
                <a:cs typeface="Lato"/>
                <a:sym typeface="Lato"/>
              </a:rPr>
              <a:t>Serviceable Obtainable Market: 480 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989496">
            <a:off x="-5091968" y="-1340368"/>
            <a:ext cx="11026567" cy="7966695"/>
          </a:xfrm>
          <a:custGeom>
            <a:avLst/>
            <a:gdLst/>
            <a:ahLst/>
            <a:cxnLst/>
            <a:rect r="r" b="b" t="t" l="l"/>
            <a:pathLst>
              <a:path h="7966695" w="11026567">
                <a:moveTo>
                  <a:pt x="0" y="0"/>
                </a:moveTo>
                <a:lnTo>
                  <a:pt x="11026567" y="0"/>
                </a:lnTo>
                <a:lnTo>
                  <a:pt x="11026567" y="7966695"/>
                </a:lnTo>
                <a:lnTo>
                  <a:pt x="0" y="7966695"/>
                </a:lnTo>
                <a:lnTo>
                  <a:pt x="0" y="0"/>
                </a:lnTo>
                <a:close/>
              </a:path>
            </a:pathLst>
          </a:custGeom>
          <a:blipFill>
            <a:blip r:embed="rId2"/>
            <a:stretch>
              <a:fillRect l="0" t="0" r="0" b="0"/>
            </a:stretch>
          </a:blipFill>
        </p:spPr>
      </p:sp>
      <p:grpSp>
        <p:nvGrpSpPr>
          <p:cNvPr name="Group 3" id="3"/>
          <p:cNvGrpSpPr/>
          <p:nvPr/>
        </p:nvGrpSpPr>
        <p:grpSpPr>
          <a:xfrm rot="0">
            <a:off x="1028700" y="932795"/>
            <a:ext cx="8010208" cy="1024635"/>
            <a:chOff x="0" y="0"/>
            <a:chExt cx="2109684" cy="269863"/>
          </a:xfrm>
        </p:grpSpPr>
        <p:sp>
          <p:nvSpPr>
            <p:cNvPr name="Freeform 4" id="4"/>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2967116">
            <a:off x="8691170" y="1377244"/>
            <a:ext cx="12892802" cy="9575242"/>
          </a:xfrm>
          <a:custGeom>
            <a:avLst/>
            <a:gdLst/>
            <a:ahLst/>
            <a:cxnLst/>
            <a:rect r="r" b="b" t="t" l="l"/>
            <a:pathLst>
              <a:path h="9575242" w="12892802">
                <a:moveTo>
                  <a:pt x="0" y="0"/>
                </a:moveTo>
                <a:lnTo>
                  <a:pt x="12892803" y="0"/>
                </a:lnTo>
                <a:lnTo>
                  <a:pt x="12892803" y="9575242"/>
                </a:lnTo>
                <a:lnTo>
                  <a:pt x="0" y="9575242"/>
                </a:lnTo>
                <a:lnTo>
                  <a:pt x="0" y="0"/>
                </a:lnTo>
                <a:close/>
              </a:path>
            </a:pathLst>
          </a:custGeom>
          <a:blipFill>
            <a:blip r:embed="rId2"/>
            <a:stretch>
              <a:fillRect l="0" t="0" r="-2793" b="0"/>
            </a:stretch>
          </a:blipFill>
        </p:spPr>
      </p:sp>
      <p:grpSp>
        <p:nvGrpSpPr>
          <p:cNvPr name="Group 7" id="7"/>
          <p:cNvGrpSpPr/>
          <p:nvPr/>
        </p:nvGrpSpPr>
        <p:grpSpPr>
          <a:xfrm rot="0">
            <a:off x="1028700" y="2151214"/>
            <a:ext cx="8010208" cy="6297125"/>
            <a:chOff x="0" y="0"/>
            <a:chExt cx="2109684" cy="1658502"/>
          </a:xfrm>
        </p:grpSpPr>
        <p:sp>
          <p:nvSpPr>
            <p:cNvPr name="Freeform 8" id="8"/>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9" id="9"/>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334444"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1" id="11"/>
          <p:cNvGrpSpPr/>
          <p:nvPr/>
        </p:nvGrpSpPr>
        <p:grpSpPr>
          <a:xfrm rot="0">
            <a:off x="9249092" y="932795"/>
            <a:ext cx="8010208" cy="1024635"/>
            <a:chOff x="0" y="0"/>
            <a:chExt cx="2109684" cy="269863"/>
          </a:xfrm>
        </p:grpSpPr>
        <p:sp>
          <p:nvSpPr>
            <p:cNvPr name="Freeform 12" id="12"/>
            <p:cNvSpPr/>
            <p:nvPr/>
          </p:nvSpPr>
          <p:spPr>
            <a:xfrm flipH="false" flipV="false" rot="0">
              <a:off x="0" y="0"/>
              <a:ext cx="2109685" cy="269863"/>
            </a:xfrm>
            <a:custGeom>
              <a:avLst/>
              <a:gdLst/>
              <a:ahLst/>
              <a:cxnLst/>
              <a:rect r="r" b="b" t="t" l="l"/>
              <a:pathLst>
                <a:path h="269863" w="2109685">
                  <a:moveTo>
                    <a:pt x="57990" y="0"/>
                  </a:moveTo>
                  <a:lnTo>
                    <a:pt x="2051694" y="0"/>
                  </a:lnTo>
                  <a:cubicBezTo>
                    <a:pt x="2067074" y="0"/>
                    <a:pt x="2081824" y="6110"/>
                    <a:pt x="2092700" y="16985"/>
                  </a:cubicBezTo>
                  <a:cubicBezTo>
                    <a:pt x="2103575" y="27860"/>
                    <a:pt x="2109685" y="42610"/>
                    <a:pt x="2109685" y="57990"/>
                  </a:cubicBezTo>
                  <a:lnTo>
                    <a:pt x="2109685" y="211872"/>
                  </a:lnTo>
                  <a:cubicBezTo>
                    <a:pt x="2109685" y="227252"/>
                    <a:pt x="2103575" y="242002"/>
                    <a:pt x="2092700" y="252878"/>
                  </a:cubicBezTo>
                  <a:cubicBezTo>
                    <a:pt x="2081824" y="263753"/>
                    <a:pt x="2067074" y="269863"/>
                    <a:pt x="2051694" y="269863"/>
                  </a:cubicBezTo>
                  <a:lnTo>
                    <a:pt x="57990" y="269863"/>
                  </a:lnTo>
                  <a:cubicBezTo>
                    <a:pt x="42610" y="269863"/>
                    <a:pt x="27860" y="263753"/>
                    <a:pt x="16985" y="252878"/>
                  </a:cubicBezTo>
                  <a:cubicBezTo>
                    <a:pt x="6110" y="242002"/>
                    <a:pt x="0" y="227252"/>
                    <a:pt x="0" y="211872"/>
                  </a:cubicBezTo>
                  <a:lnTo>
                    <a:pt x="0" y="57990"/>
                  </a:lnTo>
                  <a:cubicBezTo>
                    <a:pt x="0" y="42610"/>
                    <a:pt x="6110" y="27860"/>
                    <a:pt x="16985" y="16985"/>
                  </a:cubicBezTo>
                  <a:cubicBezTo>
                    <a:pt x="27860" y="6110"/>
                    <a:pt x="42610" y="0"/>
                    <a:pt x="57990" y="0"/>
                  </a:cubicBezTo>
                  <a:close/>
                </a:path>
              </a:pathLst>
            </a:custGeom>
            <a:solidFill>
              <a:srgbClr val="000000"/>
            </a:solidFill>
            <a:ln w="38100" cap="rnd">
              <a:solidFill>
                <a:srgbClr val="FBF9F1"/>
              </a:solidFill>
              <a:prstDash val="solid"/>
              <a:round/>
            </a:ln>
          </p:spPr>
        </p:sp>
        <p:sp>
          <p:nvSpPr>
            <p:cNvPr name="TextBox 13" id="13"/>
            <p:cNvSpPr txBox="true"/>
            <p:nvPr/>
          </p:nvSpPr>
          <p:spPr>
            <a:xfrm>
              <a:off x="0" y="-38100"/>
              <a:ext cx="2109684" cy="30796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249092" y="2151214"/>
            <a:ext cx="8010208" cy="6297125"/>
            <a:chOff x="0" y="0"/>
            <a:chExt cx="2109684" cy="1658502"/>
          </a:xfrm>
        </p:grpSpPr>
        <p:sp>
          <p:nvSpPr>
            <p:cNvPr name="Freeform 15" id="15"/>
            <p:cNvSpPr/>
            <p:nvPr/>
          </p:nvSpPr>
          <p:spPr>
            <a:xfrm flipH="false" flipV="false" rot="0">
              <a:off x="0" y="0"/>
              <a:ext cx="2109685" cy="1658502"/>
            </a:xfrm>
            <a:custGeom>
              <a:avLst/>
              <a:gdLst/>
              <a:ahLst/>
              <a:cxnLst/>
              <a:rect r="r" b="b" t="t" l="l"/>
              <a:pathLst>
                <a:path h="1658502" w="2109685">
                  <a:moveTo>
                    <a:pt x="19330" y="0"/>
                  </a:moveTo>
                  <a:lnTo>
                    <a:pt x="2090354" y="0"/>
                  </a:lnTo>
                  <a:cubicBezTo>
                    <a:pt x="2101030" y="0"/>
                    <a:pt x="2109685" y="8654"/>
                    <a:pt x="2109685" y="19330"/>
                  </a:cubicBezTo>
                  <a:lnTo>
                    <a:pt x="2109685" y="1639172"/>
                  </a:lnTo>
                  <a:cubicBezTo>
                    <a:pt x="2109685" y="1644299"/>
                    <a:pt x="2107648" y="1649215"/>
                    <a:pt x="2104023" y="1652840"/>
                  </a:cubicBezTo>
                  <a:cubicBezTo>
                    <a:pt x="2100398" y="1656466"/>
                    <a:pt x="2095481" y="1658502"/>
                    <a:pt x="2090354" y="1658502"/>
                  </a:cubicBezTo>
                  <a:lnTo>
                    <a:pt x="19330" y="1658502"/>
                  </a:lnTo>
                  <a:cubicBezTo>
                    <a:pt x="14203" y="1658502"/>
                    <a:pt x="9287" y="1656466"/>
                    <a:pt x="5662" y="1652840"/>
                  </a:cubicBezTo>
                  <a:cubicBezTo>
                    <a:pt x="2037" y="1649215"/>
                    <a:pt x="0" y="1644299"/>
                    <a:pt x="0" y="1639172"/>
                  </a:cubicBezTo>
                  <a:lnTo>
                    <a:pt x="0" y="19330"/>
                  </a:lnTo>
                  <a:cubicBezTo>
                    <a:pt x="0" y="14203"/>
                    <a:pt x="2037" y="9287"/>
                    <a:pt x="5662" y="5662"/>
                  </a:cubicBezTo>
                  <a:cubicBezTo>
                    <a:pt x="9287" y="2037"/>
                    <a:pt x="14203" y="0"/>
                    <a:pt x="19330" y="0"/>
                  </a:cubicBezTo>
                  <a:close/>
                </a:path>
              </a:pathLst>
            </a:custGeom>
            <a:solidFill>
              <a:srgbClr val="FBF9F1"/>
            </a:solidFill>
            <a:ln w="38100" cap="sq">
              <a:solidFill>
                <a:srgbClr val="FBF9F1"/>
              </a:solidFill>
              <a:prstDash val="solid"/>
              <a:miter/>
            </a:ln>
          </p:spPr>
        </p:sp>
        <p:sp>
          <p:nvSpPr>
            <p:cNvPr name="TextBox 16" id="16"/>
            <p:cNvSpPr txBox="true"/>
            <p:nvPr/>
          </p:nvSpPr>
          <p:spPr>
            <a:xfrm>
              <a:off x="0" y="-38100"/>
              <a:ext cx="2109684" cy="1696602"/>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554836" y="1214785"/>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18" id="18"/>
          <p:cNvSpPr/>
          <p:nvPr/>
        </p:nvSpPr>
        <p:spPr>
          <a:xfrm flipH="false" flipV="false" rot="0">
            <a:off x="16608890" y="8703795"/>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028700" y="8703795"/>
            <a:ext cx="15362208" cy="650410"/>
            <a:chOff x="0" y="0"/>
            <a:chExt cx="4046014" cy="171301"/>
          </a:xfrm>
        </p:grpSpPr>
        <p:sp>
          <p:nvSpPr>
            <p:cNvPr name="Freeform 20" id="20"/>
            <p:cNvSpPr/>
            <p:nvPr/>
          </p:nvSpPr>
          <p:spPr>
            <a:xfrm flipH="false" flipV="false" rot="0">
              <a:off x="0" y="0"/>
              <a:ext cx="4046014" cy="171301"/>
            </a:xfrm>
            <a:custGeom>
              <a:avLst/>
              <a:gdLst/>
              <a:ahLst/>
              <a:cxnLst/>
              <a:rect r="r" b="b" t="t" l="l"/>
              <a:pathLst>
                <a:path h="171301" w="4046014">
                  <a:moveTo>
                    <a:pt x="30238" y="0"/>
                  </a:moveTo>
                  <a:lnTo>
                    <a:pt x="4015776" y="0"/>
                  </a:lnTo>
                  <a:cubicBezTo>
                    <a:pt x="4032476" y="0"/>
                    <a:pt x="4046014" y="13538"/>
                    <a:pt x="4046014" y="30238"/>
                  </a:cubicBezTo>
                  <a:lnTo>
                    <a:pt x="4046014" y="141064"/>
                  </a:lnTo>
                  <a:cubicBezTo>
                    <a:pt x="4046014" y="149083"/>
                    <a:pt x="4042828" y="156774"/>
                    <a:pt x="4037157" y="162445"/>
                  </a:cubicBezTo>
                  <a:cubicBezTo>
                    <a:pt x="4031487" y="168116"/>
                    <a:pt x="4023796" y="171301"/>
                    <a:pt x="4015776" y="171301"/>
                  </a:cubicBezTo>
                  <a:lnTo>
                    <a:pt x="30238" y="171301"/>
                  </a:lnTo>
                  <a:cubicBezTo>
                    <a:pt x="22218" y="171301"/>
                    <a:pt x="14527" y="168116"/>
                    <a:pt x="8856" y="162445"/>
                  </a:cubicBezTo>
                  <a:cubicBezTo>
                    <a:pt x="3186" y="156774"/>
                    <a:pt x="0" y="149083"/>
                    <a:pt x="0" y="141064"/>
                  </a:cubicBezTo>
                  <a:lnTo>
                    <a:pt x="0" y="30238"/>
                  </a:lnTo>
                  <a:cubicBezTo>
                    <a:pt x="0" y="22218"/>
                    <a:pt x="3186" y="14527"/>
                    <a:pt x="8856" y="8856"/>
                  </a:cubicBezTo>
                  <a:cubicBezTo>
                    <a:pt x="14527" y="3186"/>
                    <a:pt x="22218" y="0"/>
                    <a:pt x="30238" y="0"/>
                  </a:cubicBezTo>
                  <a:close/>
                </a:path>
              </a:pathLst>
            </a:custGeom>
            <a:solidFill>
              <a:srgbClr val="000000">
                <a:alpha val="0"/>
              </a:srgbClr>
            </a:solidFill>
            <a:ln w="38100" cap="rnd">
              <a:solidFill>
                <a:srgbClr val="FBF9F1"/>
              </a:solidFill>
              <a:prstDash val="solid"/>
              <a:round/>
            </a:ln>
          </p:spPr>
        </p:sp>
        <p:sp>
          <p:nvSpPr>
            <p:cNvPr name="TextBox 21" id="21"/>
            <p:cNvSpPr txBox="true"/>
            <p:nvPr/>
          </p:nvSpPr>
          <p:spPr>
            <a:xfrm>
              <a:off x="0" y="-38100"/>
              <a:ext cx="4046014" cy="209401"/>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504564" y="1147297"/>
            <a:ext cx="6667955"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DIRECT COMPETITOR</a:t>
            </a:r>
          </a:p>
        </p:txBody>
      </p:sp>
      <p:sp>
        <p:nvSpPr>
          <p:cNvPr name="TextBox 23" id="23"/>
          <p:cNvSpPr txBox="true"/>
          <p:nvPr/>
        </p:nvSpPr>
        <p:spPr>
          <a:xfrm rot="0">
            <a:off x="1504564" y="2601770"/>
            <a:ext cx="7058480" cy="272542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Lato"/>
                <a:ea typeface="Lato"/>
                <a:cs typeface="Lato"/>
                <a:sym typeface="Lato"/>
              </a:rPr>
              <a:t>Off</a:t>
            </a:r>
            <a:r>
              <a:rPr lang="en-US" sz="2199">
                <a:solidFill>
                  <a:srgbClr val="000000"/>
                </a:solidFill>
                <a:latin typeface="Lato"/>
                <a:ea typeface="Lato"/>
                <a:cs typeface="Lato"/>
                <a:sym typeface="Lato"/>
              </a:rPr>
              <a:t>ers similar services or products to ours.</a:t>
            </a:r>
          </a:p>
          <a:p>
            <a:pPr algn="l" marL="474979" indent="-237490" lvl="1">
              <a:lnSpc>
                <a:spcPts val="3079"/>
              </a:lnSpc>
              <a:buFont typeface="Arial"/>
              <a:buChar char="•"/>
            </a:pPr>
            <a:r>
              <a:rPr lang="en-US" sz="2199">
                <a:solidFill>
                  <a:srgbClr val="000000"/>
                </a:solidFill>
                <a:latin typeface="Lato"/>
                <a:ea typeface="Lato"/>
                <a:cs typeface="Lato"/>
                <a:sym typeface="Lato"/>
              </a:rPr>
              <a:t>Targets the same customer base and market segments.</a:t>
            </a:r>
          </a:p>
          <a:p>
            <a:pPr algn="l" marL="474979" indent="-237490" lvl="1">
              <a:lnSpc>
                <a:spcPts val="3079"/>
              </a:lnSpc>
              <a:buFont typeface="Arial"/>
              <a:buChar char="•"/>
            </a:pPr>
            <a:r>
              <a:rPr lang="en-US" sz="2199">
                <a:solidFill>
                  <a:srgbClr val="000000"/>
                </a:solidFill>
                <a:latin typeface="Lato"/>
                <a:ea typeface="Lato"/>
                <a:cs typeface="Lato"/>
                <a:sym typeface="Lato"/>
              </a:rPr>
              <a:t>Competes directly with us in terms of pricing, features, and positioning.</a:t>
            </a:r>
          </a:p>
          <a:p>
            <a:pPr algn="l" marL="474979" indent="-237490" lvl="1">
              <a:lnSpc>
                <a:spcPts val="3079"/>
              </a:lnSpc>
              <a:spcBef>
                <a:spcPct val="0"/>
              </a:spcBef>
              <a:buFont typeface="Arial"/>
              <a:buChar char="•"/>
            </a:pPr>
            <a:r>
              <a:rPr lang="en-US" sz="2199">
                <a:solidFill>
                  <a:srgbClr val="000000"/>
                </a:solidFill>
                <a:latin typeface="Lato"/>
                <a:ea typeface="Lato"/>
                <a:cs typeface="Lato"/>
                <a:sym typeface="Lato"/>
              </a:rPr>
              <a:t>Can be easily identified and recognized as a competitor by customers and industry analysts.</a:t>
            </a:r>
          </a:p>
        </p:txBody>
      </p:sp>
      <p:sp>
        <p:nvSpPr>
          <p:cNvPr name="TextBox 24" id="24"/>
          <p:cNvSpPr txBox="true"/>
          <p:nvPr/>
        </p:nvSpPr>
        <p:spPr>
          <a:xfrm rot="0">
            <a:off x="9724956" y="1147297"/>
            <a:ext cx="6665953" cy="509905"/>
          </a:xfrm>
          <a:prstGeom prst="rect">
            <a:avLst/>
          </a:prstGeom>
        </p:spPr>
        <p:txBody>
          <a:bodyPr anchor="t" rtlCol="false" tIns="0" lIns="0" bIns="0" rIns="0">
            <a:spAutoFit/>
          </a:bodyPr>
          <a:lstStyle/>
          <a:p>
            <a:pPr algn="l">
              <a:lnSpc>
                <a:spcPts val="3919"/>
              </a:lnSpc>
              <a:spcBef>
                <a:spcPct val="0"/>
              </a:spcBef>
            </a:pPr>
            <a:r>
              <a:rPr lang="en-US" b="true" sz="2799">
                <a:solidFill>
                  <a:srgbClr val="FBF9F1"/>
                </a:solidFill>
                <a:latin typeface="Poppins Bold"/>
                <a:ea typeface="Poppins Bold"/>
                <a:cs typeface="Poppins Bold"/>
                <a:sym typeface="Poppins Bold"/>
              </a:rPr>
              <a:t>INDIRECT COMPETITOR</a:t>
            </a:r>
          </a:p>
        </p:txBody>
      </p:sp>
      <p:sp>
        <p:nvSpPr>
          <p:cNvPr name="TextBox 25" id="25"/>
          <p:cNvSpPr txBox="true"/>
          <p:nvPr/>
        </p:nvSpPr>
        <p:spPr>
          <a:xfrm rot="0">
            <a:off x="9724956" y="2601770"/>
            <a:ext cx="7058480" cy="311594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Lato"/>
                <a:ea typeface="Lato"/>
                <a:cs typeface="Lato"/>
                <a:sym typeface="Lato"/>
              </a:rPr>
              <a:t>Provides different services or products that solve similar customer needs or problems.</a:t>
            </a:r>
          </a:p>
          <a:p>
            <a:pPr algn="l" marL="474979" indent="-237490" lvl="1">
              <a:lnSpc>
                <a:spcPts val="3079"/>
              </a:lnSpc>
              <a:buFont typeface="Arial"/>
              <a:buChar char="•"/>
            </a:pPr>
            <a:r>
              <a:rPr lang="en-US" sz="2199">
                <a:solidFill>
                  <a:srgbClr val="000000"/>
                </a:solidFill>
                <a:latin typeface="Lato"/>
                <a:ea typeface="Lato"/>
                <a:cs typeface="Lato"/>
                <a:sym typeface="Lato"/>
              </a:rPr>
              <a:t>Targets overlapping or adjacent market segments but may not directly compete with us.</a:t>
            </a:r>
          </a:p>
          <a:p>
            <a:pPr algn="l" marL="474979" indent="-237490" lvl="1">
              <a:lnSpc>
                <a:spcPts val="3079"/>
              </a:lnSpc>
              <a:buFont typeface="Arial"/>
              <a:buChar char="•"/>
            </a:pPr>
            <a:r>
              <a:rPr lang="en-US" sz="2199">
                <a:solidFill>
                  <a:srgbClr val="000000"/>
                </a:solidFill>
                <a:latin typeface="Lato"/>
                <a:ea typeface="Lato"/>
                <a:cs typeface="Lato"/>
                <a:sym typeface="Lato"/>
              </a:rPr>
              <a:t>Might offer complementary products or services that could substitute or supplement ours.</a:t>
            </a:r>
          </a:p>
          <a:p>
            <a:pPr algn="l" marL="474979" indent="-237490" lvl="1">
              <a:lnSpc>
                <a:spcPts val="3079"/>
              </a:lnSpc>
              <a:spcBef>
                <a:spcPct val="0"/>
              </a:spcBef>
              <a:buFont typeface="Arial"/>
              <a:buChar char="•"/>
            </a:pPr>
            <a:r>
              <a:rPr lang="en-US" sz="2199">
                <a:solidFill>
                  <a:srgbClr val="000000"/>
                </a:solidFill>
                <a:latin typeface="Lato"/>
                <a:ea typeface="Lato"/>
                <a:cs typeface="Lato"/>
                <a:sym typeface="Lato"/>
              </a:rPr>
              <a:t>Can include companies from different industries or sectors that indirectly impact our market.</a:t>
            </a:r>
          </a:p>
        </p:txBody>
      </p:sp>
      <p:sp>
        <p:nvSpPr>
          <p:cNvPr name="Freeform 26" id="26"/>
          <p:cNvSpPr/>
          <p:nvPr/>
        </p:nvSpPr>
        <p:spPr>
          <a:xfrm flipH="false" flipV="false" rot="0">
            <a:off x="1359596" y="8850121"/>
            <a:ext cx="357759" cy="357759"/>
          </a:xfrm>
          <a:custGeom>
            <a:avLst/>
            <a:gdLst/>
            <a:ahLst/>
            <a:cxnLst/>
            <a:rect r="r" b="b" t="t" l="l"/>
            <a:pathLst>
              <a:path h="357759" w="357759">
                <a:moveTo>
                  <a:pt x="0" y="0"/>
                </a:moveTo>
                <a:lnTo>
                  <a:pt x="357759" y="0"/>
                </a:lnTo>
                <a:lnTo>
                  <a:pt x="357759" y="357759"/>
                </a:lnTo>
                <a:lnTo>
                  <a:pt x="0" y="357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838090" y="8830563"/>
            <a:ext cx="3520620" cy="349250"/>
          </a:xfrm>
          <a:prstGeom prst="rect">
            <a:avLst/>
          </a:prstGeom>
        </p:spPr>
        <p:txBody>
          <a:bodyPr anchor="t" rtlCol="false" tIns="0" lIns="0" bIns="0" rIns="0">
            <a:spAutoFit/>
          </a:bodyPr>
          <a:lstStyle/>
          <a:p>
            <a:pPr algn="l">
              <a:lnSpc>
                <a:spcPts val="2800"/>
              </a:lnSpc>
              <a:spcBef>
                <a:spcPct val="0"/>
              </a:spcBef>
            </a:pPr>
            <a:r>
              <a:rPr lang="en-US" sz="2000">
                <a:solidFill>
                  <a:srgbClr val="E5E1DA"/>
                </a:solidFill>
                <a:latin typeface="Lato"/>
                <a:ea typeface="Lato"/>
                <a:cs typeface="Lato"/>
                <a:sym typeface="Lato"/>
              </a:rPr>
              <a:t>Ingoude Company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4983476">
            <a:off x="-2892749"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15372182" y="7222393"/>
            <a:ext cx="6195600" cy="3384081"/>
          </a:xfrm>
          <a:custGeom>
            <a:avLst/>
            <a:gdLst/>
            <a:ahLst/>
            <a:cxnLst/>
            <a:rect r="r" b="b" t="t" l="l"/>
            <a:pathLst>
              <a:path h="3384081" w="6195600">
                <a:moveTo>
                  <a:pt x="0" y="0"/>
                </a:moveTo>
                <a:lnTo>
                  <a:pt x="6195601" y="0"/>
                </a:lnTo>
                <a:lnTo>
                  <a:pt x="6195601" y="3384081"/>
                </a:lnTo>
                <a:lnTo>
                  <a:pt x="0" y="3384081"/>
                </a:lnTo>
                <a:lnTo>
                  <a:pt x="0" y="0"/>
                </a:lnTo>
                <a:close/>
              </a:path>
            </a:pathLst>
          </a:custGeom>
          <a:blipFill>
            <a:blip r:embed="rId3"/>
            <a:stretch>
              <a:fillRect l="-9750" t="0" r="0" b="-143185"/>
            </a:stretch>
          </a:blipFill>
        </p:spPr>
      </p:sp>
      <p:grpSp>
        <p:nvGrpSpPr>
          <p:cNvPr name="Group 4" id="4"/>
          <p:cNvGrpSpPr/>
          <p:nvPr/>
        </p:nvGrpSpPr>
        <p:grpSpPr>
          <a:xfrm rot="0">
            <a:off x="7026837" y="3132575"/>
            <a:ext cx="4235898" cy="6209424"/>
            <a:chOff x="0" y="0"/>
            <a:chExt cx="656251" cy="962002"/>
          </a:xfrm>
        </p:grpSpPr>
        <p:sp>
          <p:nvSpPr>
            <p:cNvPr name="Freeform 5" id="5"/>
            <p:cNvSpPr/>
            <p:nvPr/>
          </p:nvSpPr>
          <p:spPr>
            <a:xfrm flipH="false" flipV="false" rot="0">
              <a:off x="0" y="0"/>
              <a:ext cx="656251" cy="962002"/>
            </a:xfrm>
            <a:custGeom>
              <a:avLst/>
              <a:gdLst/>
              <a:ahLst/>
              <a:cxnLst/>
              <a:rect r="r" b="b" t="t" l="l"/>
              <a:pathLst>
                <a:path h="962002" w="656251">
                  <a:moveTo>
                    <a:pt x="42037" y="0"/>
                  </a:moveTo>
                  <a:lnTo>
                    <a:pt x="614215" y="0"/>
                  </a:lnTo>
                  <a:cubicBezTo>
                    <a:pt x="625363" y="0"/>
                    <a:pt x="636056" y="4429"/>
                    <a:pt x="643939" y="12312"/>
                  </a:cubicBezTo>
                  <a:cubicBezTo>
                    <a:pt x="651823" y="20196"/>
                    <a:pt x="656251" y="30888"/>
                    <a:pt x="656251" y="42037"/>
                  </a:cubicBezTo>
                  <a:lnTo>
                    <a:pt x="656251" y="919965"/>
                  </a:lnTo>
                  <a:cubicBezTo>
                    <a:pt x="656251" y="943182"/>
                    <a:pt x="637431" y="962002"/>
                    <a:pt x="614215" y="962002"/>
                  </a:cubicBezTo>
                  <a:lnTo>
                    <a:pt x="42037" y="962002"/>
                  </a:lnTo>
                  <a:cubicBezTo>
                    <a:pt x="30888" y="962002"/>
                    <a:pt x="20196" y="957573"/>
                    <a:pt x="12312" y="949690"/>
                  </a:cubicBezTo>
                  <a:cubicBezTo>
                    <a:pt x="4429" y="941807"/>
                    <a:pt x="0" y="931114"/>
                    <a:pt x="0" y="919965"/>
                  </a:cubicBezTo>
                  <a:lnTo>
                    <a:pt x="0" y="42037"/>
                  </a:lnTo>
                  <a:cubicBezTo>
                    <a:pt x="0" y="30888"/>
                    <a:pt x="4429" y="20196"/>
                    <a:pt x="12312" y="12312"/>
                  </a:cubicBezTo>
                  <a:cubicBezTo>
                    <a:pt x="20196" y="4429"/>
                    <a:pt x="30888" y="0"/>
                    <a:pt x="42037" y="0"/>
                  </a:cubicBezTo>
                  <a:close/>
                </a:path>
              </a:pathLst>
            </a:custGeom>
            <a:blipFill>
              <a:blip r:embed="rId4"/>
              <a:stretch>
                <a:fillRect l="-75136" t="0" r="-168770" b="0"/>
              </a:stretch>
            </a:blipFill>
          </p:spPr>
        </p:sp>
      </p:grpSp>
      <p:grpSp>
        <p:nvGrpSpPr>
          <p:cNvPr name="Group 6" id="6"/>
          <p:cNvGrpSpPr/>
          <p:nvPr/>
        </p:nvGrpSpPr>
        <p:grpSpPr>
          <a:xfrm rot="0">
            <a:off x="550652" y="3132575"/>
            <a:ext cx="6188862" cy="2961051"/>
            <a:chOff x="0" y="0"/>
            <a:chExt cx="1629988" cy="779865"/>
          </a:xfrm>
        </p:grpSpPr>
        <p:sp>
          <p:nvSpPr>
            <p:cNvPr name="Freeform 7" id="7"/>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8" id="8"/>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50652" y="6380949"/>
            <a:ext cx="6188862" cy="2961051"/>
            <a:chOff x="0" y="0"/>
            <a:chExt cx="1629988" cy="779865"/>
          </a:xfrm>
        </p:grpSpPr>
        <p:sp>
          <p:nvSpPr>
            <p:cNvPr name="Freeform 10" id="10"/>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1" id="11"/>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548485" y="3132575"/>
            <a:ext cx="6188862" cy="2961051"/>
            <a:chOff x="0" y="0"/>
            <a:chExt cx="1629988" cy="779865"/>
          </a:xfrm>
        </p:grpSpPr>
        <p:sp>
          <p:nvSpPr>
            <p:cNvPr name="Freeform 13" id="13"/>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4" id="14"/>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548485" y="6380949"/>
            <a:ext cx="6188862" cy="2961051"/>
            <a:chOff x="0" y="0"/>
            <a:chExt cx="1629988" cy="779865"/>
          </a:xfrm>
        </p:grpSpPr>
        <p:sp>
          <p:nvSpPr>
            <p:cNvPr name="Freeform 16" id="16"/>
            <p:cNvSpPr/>
            <p:nvPr/>
          </p:nvSpPr>
          <p:spPr>
            <a:xfrm flipH="false" flipV="false" rot="0">
              <a:off x="0" y="0"/>
              <a:ext cx="1629988" cy="779865"/>
            </a:xfrm>
            <a:custGeom>
              <a:avLst/>
              <a:gdLst/>
              <a:ahLst/>
              <a:cxnLst/>
              <a:rect r="r" b="b" t="t" l="l"/>
              <a:pathLst>
                <a:path h="779865" w="1629988">
                  <a:moveTo>
                    <a:pt x="25019" y="0"/>
                  </a:moveTo>
                  <a:lnTo>
                    <a:pt x="1604970" y="0"/>
                  </a:lnTo>
                  <a:cubicBezTo>
                    <a:pt x="1611605" y="0"/>
                    <a:pt x="1617969" y="2636"/>
                    <a:pt x="1622661" y="7328"/>
                  </a:cubicBezTo>
                  <a:cubicBezTo>
                    <a:pt x="1627353" y="12020"/>
                    <a:pt x="1629988" y="18383"/>
                    <a:pt x="1629988" y="25019"/>
                  </a:cubicBezTo>
                  <a:lnTo>
                    <a:pt x="1629988" y="754846"/>
                  </a:lnTo>
                  <a:cubicBezTo>
                    <a:pt x="1629988" y="761482"/>
                    <a:pt x="1627353" y="767845"/>
                    <a:pt x="1622661" y="772537"/>
                  </a:cubicBezTo>
                  <a:cubicBezTo>
                    <a:pt x="1617969" y="777229"/>
                    <a:pt x="1611605" y="779865"/>
                    <a:pt x="1604970" y="779865"/>
                  </a:cubicBezTo>
                  <a:lnTo>
                    <a:pt x="25019" y="779865"/>
                  </a:lnTo>
                  <a:cubicBezTo>
                    <a:pt x="18383" y="779865"/>
                    <a:pt x="12020" y="777229"/>
                    <a:pt x="7328" y="772537"/>
                  </a:cubicBezTo>
                  <a:cubicBezTo>
                    <a:pt x="2636" y="767845"/>
                    <a:pt x="0" y="761482"/>
                    <a:pt x="0" y="754846"/>
                  </a:cubicBezTo>
                  <a:lnTo>
                    <a:pt x="0" y="25019"/>
                  </a:lnTo>
                  <a:cubicBezTo>
                    <a:pt x="0" y="18383"/>
                    <a:pt x="2636" y="12020"/>
                    <a:pt x="7328" y="7328"/>
                  </a:cubicBezTo>
                  <a:cubicBezTo>
                    <a:pt x="12020" y="2636"/>
                    <a:pt x="18383" y="0"/>
                    <a:pt x="25019" y="0"/>
                  </a:cubicBezTo>
                  <a:close/>
                </a:path>
              </a:pathLst>
            </a:custGeom>
            <a:solidFill>
              <a:srgbClr val="000000"/>
            </a:solidFill>
            <a:ln w="38100" cap="sq">
              <a:solidFill>
                <a:srgbClr val="FBF9F1"/>
              </a:solidFill>
              <a:prstDash val="solid"/>
              <a:miter/>
            </a:ln>
          </p:spPr>
        </p:sp>
        <p:sp>
          <p:nvSpPr>
            <p:cNvPr name="TextBox 17" id="17"/>
            <p:cNvSpPr txBox="true"/>
            <p:nvPr/>
          </p:nvSpPr>
          <p:spPr>
            <a:xfrm>
              <a:off x="0" y="-38100"/>
              <a:ext cx="1629988" cy="81796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44302" y="4112215"/>
            <a:ext cx="5445149" cy="15538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Our skilled team brings specialized knowledge and experience to provide top-notch solutions tailored to our clients' needs.</a:t>
            </a:r>
          </a:p>
        </p:txBody>
      </p:sp>
      <p:sp>
        <p:nvSpPr>
          <p:cNvPr name="TextBox 19" id="19"/>
          <p:cNvSpPr txBox="true"/>
          <p:nvPr/>
        </p:nvSpPr>
        <p:spPr>
          <a:xfrm rot="0">
            <a:off x="944302" y="3502991"/>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Expert Team</a:t>
            </a:r>
          </a:p>
        </p:txBody>
      </p:sp>
      <p:sp>
        <p:nvSpPr>
          <p:cNvPr name="TextBox 20" id="20"/>
          <p:cNvSpPr txBox="true"/>
          <p:nvPr/>
        </p:nvSpPr>
        <p:spPr>
          <a:xfrm rot="0">
            <a:off x="4525413" y="945000"/>
            <a:ext cx="9237174" cy="1454150"/>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KEY COMPETITIVE ADVANTAGES</a:t>
            </a:r>
          </a:p>
        </p:txBody>
      </p:sp>
      <p:sp>
        <p:nvSpPr>
          <p:cNvPr name="TextBox 21" id="21"/>
          <p:cNvSpPr txBox="true"/>
          <p:nvPr/>
        </p:nvSpPr>
        <p:spPr>
          <a:xfrm rot="0">
            <a:off x="944302" y="7360589"/>
            <a:ext cx="5445149" cy="11633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We use the latest tools and technology to stay ahead, ensuring efficient and effective services.</a:t>
            </a:r>
          </a:p>
        </p:txBody>
      </p:sp>
      <p:sp>
        <p:nvSpPr>
          <p:cNvPr name="TextBox 22" id="22"/>
          <p:cNvSpPr txBox="true"/>
          <p:nvPr/>
        </p:nvSpPr>
        <p:spPr>
          <a:xfrm rot="0">
            <a:off x="944302" y="6751365"/>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Cutting-Edge Technology</a:t>
            </a:r>
          </a:p>
        </p:txBody>
      </p:sp>
      <p:sp>
        <p:nvSpPr>
          <p:cNvPr name="TextBox 23" id="23"/>
          <p:cNvSpPr txBox="true"/>
          <p:nvPr/>
        </p:nvSpPr>
        <p:spPr>
          <a:xfrm rot="0">
            <a:off x="11942135" y="4112215"/>
            <a:ext cx="5445149" cy="15538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We prioritize building strong relationships and understanding our clients' needs, leading to long-term partnerships based on trust and satisfaction.</a:t>
            </a:r>
          </a:p>
        </p:txBody>
      </p:sp>
      <p:sp>
        <p:nvSpPr>
          <p:cNvPr name="TextBox 24" id="24"/>
          <p:cNvSpPr txBox="true"/>
          <p:nvPr/>
        </p:nvSpPr>
        <p:spPr>
          <a:xfrm rot="0">
            <a:off x="11942135" y="3502991"/>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Customer Focus</a:t>
            </a:r>
          </a:p>
        </p:txBody>
      </p:sp>
      <p:sp>
        <p:nvSpPr>
          <p:cNvPr name="TextBox 25" id="25"/>
          <p:cNvSpPr txBox="true"/>
          <p:nvPr/>
        </p:nvSpPr>
        <p:spPr>
          <a:xfrm rot="0">
            <a:off x="11942135" y="7360589"/>
            <a:ext cx="5445149" cy="15538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With a track record of successful projects, we've earned a reputation for reliability and excellence, setting us apart from the competition.</a:t>
            </a:r>
          </a:p>
        </p:txBody>
      </p:sp>
      <p:sp>
        <p:nvSpPr>
          <p:cNvPr name="TextBox 26" id="26"/>
          <p:cNvSpPr txBox="true"/>
          <p:nvPr/>
        </p:nvSpPr>
        <p:spPr>
          <a:xfrm rot="0">
            <a:off x="11942135" y="6751365"/>
            <a:ext cx="5445149"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Proven Success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DAGqidSufkI</dc:identifier>
  <dcterms:modified xsi:type="dcterms:W3CDTF">2011-08-01T06:04:30Z</dcterms:modified>
  <cp:revision>1</cp:revision>
</cp:coreProperties>
</file>